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4" r:id="rId1"/>
  </p:sldMasterIdLst>
  <p:notesMasterIdLst>
    <p:notesMasterId r:id="rId33"/>
  </p:notesMasterIdLst>
  <p:sldIdLst>
    <p:sldId id="256" r:id="rId2"/>
    <p:sldId id="262" r:id="rId3"/>
    <p:sldId id="263" r:id="rId4"/>
    <p:sldId id="264" r:id="rId5"/>
    <p:sldId id="265" r:id="rId6"/>
    <p:sldId id="266" r:id="rId7"/>
    <p:sldId id="267" r:id="rId8"/>
    <p:sldId id="268" r:id="rId9"/>
    <p:sldId id="269" r:id="rId10"/>
    <p:sldId id="257" r:id="rId11"/>
    <p:sldId id="259" r:id="rId12"/>
    <p:sldId id="260" r:id="rId13"/>
    <p:sldId id="270" r:id="rId14"/>
    <p:sldId id="271" r:id="rId15"/>
    <p:sldId id="272" r:id="rId16"/>
    <p:sldId id="287"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8" r:id="rId31"/>
    <p:sldId id="289" r:id="rId32"/>
  </p:sldIdLst>
  <p:sldSz cx="9144000" cy="6858000" type="screen4x3"/>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Orta Stil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Orta Stil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84E427A-3D55-4303-BF80-6455036E1DE7}" styleName="Tema Uygulanmış Stil 1 - Vurgu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2833802-FEF1-4C79-8D5D-14CF1EAF98D9}" styleName="Açık Stil 2 - Vurgu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Açık Stil 2 - Vurgu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Açık Stil 2 - Vurgu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24" autoAdjust="0"/>
  </p:normalViewPr>
  <p:slideViewPr>
    <p:cSldViewPr>
      <p:cViewPr>
        <p:scale>
          <a:sx n="77" d="100"/>
          <a:sy n="77" d="100"/>
        </p:scale>
        <p:origin x="-1176" y="-4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jpeg>
</file>

<file path=ppt/media/image2.jpeg>
</file>

<file path=ppt/media/image20.png>
</file>

<file path=ppt/media/image21.png>
</file>

<file path=ppt/media/image22.png>
</file>

<file path=ppt/media/image23.jpeg>
</file>

<file path=ppt/media/image24.png>
</file>

<file path=ppt/media/image3.pn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Üstbilgi Yer Tutucusu"/>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a:p>
        </p:txBody>
      </p:sp>
      <p:sp>
        <p:nvSpPr>
          <p:cNvPr id="3" name="2 Veri Yer Tutucusu"/>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97468F4-E988-4512-9041-5A5796BC94B4}" type="datetimeFigureOut">
              <a:rPr lang="tr-TR" smtClean="0"/>
              <a:t>19.08.2020</a:t>
            </a:fld>
            <a:endParaRPr lang="tr-TR"/>
          </a:p>
        </p:txBody>
      </p:sp>
      <p:sp>
        <p:nvSpPr>
          <p:cNvPr id="4" name="3 Slayt Görüntüsü Yer Tutucusu"/>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tr-TR"/>
          </a:p>
        </p:txBody>
      </p:sp>
      <p:sp>
        <p:nvSpPr>
          <p:cNvPr id="5" name="4 Not Yer Tutucusu"/>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5 Altbilgi Yer Tutucusu"/>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a:p>
        </p:txBody>
      </p:sp>
      <p:sp>
        <p:nvSpPr>
          <p:cNvPr id="7" name="6 Slayt Numarası Yer Tutucusu"/>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C83C63B-D7F5-4150-9F32-481B130472FE}" type="slidenum">
              <a:rPr lang="tr-TR" smtClean="0"/>
              <a:t>‹#›</a:t>
            </a:fld>
            <a:endParaRPr lang="tr-TR"/>
          </a:p>
        </p:txBody>
      </p:sp>
    </p:spTree>
    <p:extLst>
      <p:ext uri="{BB962C8B-B14F-4D97-AF65-F5344CB8AC3E}">
        <p14:creationId xmlns:p14="http://schemas.microsoft.com/office/powerpoint/2010/main" val="38249568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fld id="{A9441488-EFEB-4BA9-991A-A44F16F8B50A}" type="slidenum">
              <a:rPr lang="tr-TR"/>
              <a:pPr/>
              <a:t>17</a:t>
            </a:fld>
            <a:endParaRPr lang="tr-TR"/>
          </a:p>
        </p:txBody>
      </p:sp>
    </p:spTree>
    <p:extLst>
      <p:ext uri="{BB962C8B-B14F-4D97-AF65-F5344CB8AC3E}">
        <p14:creationId xmlns:p14="http://schemas.microsoft.com/office/powerpoint/2010/main" val="599224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fld id="{A9441488-EFEB-4BA9-991A-A44F16F8B50A}" type="slidenum">
              <a:rPr lang="tr-TR"/>
              <a:pPr/>
              <a:t>18</a:t>
            </a:fld>
            <a:endParaRPr lang="tr-TR"/>
          </a:p>
        </p:txBody>
      </p:sp>
    </p:spTree>
    <p:extLst>
      <p:ext uri="{BB962C8B-B14F-4D97-AF65-F5344CB8AC3E}">
        <p14:creationId xmlns:p14="http://schemas.microsoft.com/office/powerpoint/2010/main" val="3274192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fld id="{A9441488-EFEB-4BA9-991A-A44F16F8B50A}" type="slidenum">
              <a:rPr lang="tr-TR"/>
              <a:pPr/>
              <a:t>19</a:t>
            </a:fld>
            <a:endParaRPr lang="tr-TR"/>
          </a:p>
        </p:txBody>
      </p:sp>
    </p:spTree>
    <p:extLst>
      <p:ext uri="{BB962C8B-B14F-4D97-AF65-F5344CB8AC3E}">
        <p14:creationId xmlns:p14="http://schemas.microsoft.com/office/powerpoint/2010/main" val="38600739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p:cNvSpPr>
            <a:spLocks noGrp="1"/>
          </p:cNvSpPr>
          <p:nvPr>
            <p:ph type="ctrTitle"/>
          </p:nvPr>
        </p:nvSpPr>
        <p:spPr>
          <a:xfrm>
            <a:off x="685800" y="2130425"/>
            <a:ext cx="7772400" cy="1470025"/>
          </a:xfrm>
        </p:spPr>
        <p:txBody>
          <a:bodyPr/>
          <a:lstStyle/>
          <a:p>
            <a:r>
              <a:rPr lang="tr-TR" smtClean="0"/>
              <a:t>Asıl başlık stili için tıklatın</a:t>
            </a:r>
            <a:endParaRPr lang="tr-TR"/>
          </a:p>
        </p:txBody>
      </p:sp>
      <p:sp>
        <p:nvSpPr>
          <p:cNvPr id="3" name="Alt Başlık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smtClean="0"/>
              <a:t>Asıl alt başlık stilini düzenlemek için tıklatın</a:t>
            </a:r>
            <a:endParaRPr lang="tr-TR"/>
          </a:p>
        </p:txBody>
      </p:sp>
      <p:sp>
        <p:nvSpPr>
          <p:cNvPr id="4" name="Veri Yer Tutucusu 3"/>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2319354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3898373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6629400" y="274638"/>
            <a:ext cx="2057400" cy="5851525"/>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457200" y="274638"/>
            <a:ext cx="6019800" cy="5851525"/>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850040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1496689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Başlık 1"/>
          <p:cNvSpPr>
            <a:spLocks noGrp="1"/>
          </p:cNvSpPr>
          <p:nvPr>
            <p:ph type="title"/>
          </p:nvPr>
        </p:nvSpPr>
        <p:spPr>
          <a:xfrm>
            <a:off x="722313" y="4406900"/>
            <a:ext cx="7772400" cy="1362075"/>
          </a:xfrm>
        </p:spPr>
        <p:txBody>
          <a:bodyPr anchor="t"/>
          <a:lstStyle>
            <a:lvl1pPr algn="l">
              <a:defRPr sz="4000" b="1" cap="all"/>
            </a:lvl1pPr>
          </a:lstStyle>
          <a:p>
            <a:r>
              <a:rPr lang="tr-TR" smtClean="0"/>
              <a:t>Asıl başlık stili için tıklatın</a:t>
            </a:r>
            <a:endParaRPr lang="tr-TR"/>
          </a:p>
        </p:txBody>
      </p:sp>
      <p:sp>
        <p:nvSpPr>
          <p:cNvPr id="3" name="Metin Yer Tutucusu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smtClean="0"/>
              <a:t>Asıl metin stillerini düzenlemek için tıklatın</a:t>
            </a:r>
          </a:p>
        </p:txBody>
      </p:sp>
      <p:sp>
        <p:nvSpPr>
          <p:cNvPr id="4" name="Veri Yer Tutucusu 3"/>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615049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1734482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lvl1pPr>
              <a:defRPr/>
            </a:lvl1pPr>
          </a:lstStyle>
          <a:p>
            <a:r>
              <a:rPr lang="tr-TR" smtClean="0"/>
              <a:t>Asıl başlık stili için tıklatın</a:t>
            </a:r>
            <a:endParaRPr lang="tr-TR"/>
          </a:p>
        </p:txBody>
      </p:sp>
      <p:sp>
        <p:nvSpPr>
          <p:cNvPr id="3" name="Metin Yer Tutucusu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4" name="İçerik Yer Tutucus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6" name="İçerik Yer Tutucus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3897923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733863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4149580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p:cNvSpPr>
            <a:spLocks noGrp="1"/>
          </p:cNvSpPr>
          <p:nvPr>
            <p:ph type="title"/>
          </p:nvPr>
        </p:nvSpPr>
        <p:spPr>
          <a:xfrm>
            <a:off x="457200" y="273050"/>
            <a:ext cx="3008313" cy="1162050"/>
          </a:xfrm>
        </p:spPr>
        <p:txBody>
          <a:bodyPr anchor="b"/>
          <a:lstStyle>
            <a:lvl1pPr algn="l">
              <a:defRPr sz="2000" b="1"/>
            </a:lvl1pPr>
          </a:lstStyle>
          <a:p>
            <a:r>
              <a:rPr lang="tr-TR" smtClean="0"/>
              <a:t>Asıl başlık stili için tıklatın</a:t>
            </a:r>
            <a:endParaRPr lang="tr-TR"/>
          </a:p>
        </p:txBody>
      </p:sp>
      <p:sp>
        <p:nvSpPr>
          <p:cNvPr id="3" name="İçerik Yer Tutucus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5" name="Veri Yer Tutucusu 4"/>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457563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p:cNvSpPr>
            <a:spLocks noGrp="1"/>
          </p:cNvSpPr>
          <p:nvPr>
            <p:ph type="title"/>
          </p:nvPr>
        </p:nvSpPr>
        <p:spPr>
          <a:xfrm>
            <a:off x="1792288" y="4800600"/>
            <a:ext cx="5486400" cy="566738"/>
          </a:xfrm>
        </p:spPr>
        <p:txBody>
          <a:bodyPr anchor="b"/>
          <a:lstStyle>
            <a:lvl1pPr algn="l">
              <a:defRPr sz="2000" b="1"/>
            </a:lvl1pPr>
          </a:lstStyle>
          <a:p>
            <a:r>
              <a:rPr lang="tr-TR" smtClean="0"/>
              <a:t>Asıl başlık stili için tıklatın</a:t>
            </a:r>
            <a:endParaRPr lang="tr-TR"/>
          </a:p>
        </p:txBody>
      </p:sp>
      <p:sp>
        <p:nvSpPr>
          <p:cNvPr id="3" name="Resim Yer Tutucusu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5" name="Veri Yer Tutucusu 4"/>
          <p:cNvSpPr>
            <a:spLocks noGrp="1"/>
          </p:cNvSpPr>
          <p:nvPr>
            <p:ph type="dt" sz="half" idx="10"/>
          </p:nvPr>
        </p:nvSpPr>
        <p:spPr/>
        <p:txBody>
          <a:bodyPr/>
          <a:lstStyle/>
          <a:p>
            <a:fld id="{3B4346D1-C9F0-4FC6-8BE4-CBF0443476B0}" type="datetimeFigureOut">
              <a:rPr lang="tr-TR" smtClean="0"/>
              <a:pPr/>
              <a:t>19.08.2020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52A4A983-32FE-4EAB-8452-CA5E750D15EC}" type="slidenum">
              <a:rPr lang="tr-TR" smtClean="0"/>
              <a:pPr/>
              <a:t>‹#›</a:t>
            </a:fld>
            <a:endParaRPr lang="tr-TR"/>
          </a:p>
        </p:txBody>
      </p:sp>
    </p:spTree>
    <p:extLst>
      <p:ext uri="{BB962C8B-B14F-4D97-AF65-F5344CB8AC3E}">
        <p14:creationId xmlns:p14="http://schemas.microsoft.com/office/powerpoint/2010/main" val="688673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4346D1-C9F0-4FC6-8BE4-CBF0443476B0}" type="datetimeFigureOut">
              <a:rPr lang="tr-TR" smtClean="0"/>
              <a:pPr/>
              <a:t>19.08.2020</a:t>
            </a:fld>
            <a:endParaRPr lang="tr-TR"/>
          </a:p>
        </p:txBody>
      </p:sp>
      <p:sp>
        <p:nvSpPr>
          <p:cNvPr id="5" name="Altbilgi Yer Tutucusu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A4A983-32FE-4EAB-8452-CA5E750D15EC}" type="slidenum">
              <a:rPr lang="tr-TR" smtClean="0"/>
              <a:pPr/>
              <a:t>‹#›</a:t>
            </a:fld>
            <a:endParaRPr lang="tr-TR"/>
          </a:p>
        </p:txBody>
      </p:sp>
    </p:spTree>
    <p:extLst>
      <p:ext uri="{BB962C8B-B14F-4D97-AF65-F5344CB8AC3E}">
        <p14:creationId xmlns:p14="http://schemas.microsoft.com/office/powerpoint/2010/main" val="3984255370"/>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ctrTitle"/>
          </p:nvPr>
        </p:nvSpPr>
        <p:spPr>
          <a:xfrm>
            <a:off x="2216727" y="457200"/>
            <a:ext cx="6315713" cy="2611760"/>
          </a:xfrm>
        </p:spPr>
        <p:txBody>
          <a:bodyPr>
            <a:normAutofit/>
          </a:bodyPr>
          <a:lstStyle/>
          <a:p>
            <a:r>
              <a:rPr lang="tr-TR" dirty="0" smtClean="0">
                <a:solidFill>
                  <a:srgbClr val="FF0000"/>
                </a:solidFill>
              </a:rPr>
              <a:t>YENİLENEBİLİR ENERJİ KAYNAKLARI VE ÇÖPTEN ENERJİ ÜRETİMİ</a:t>
            </a:r>
            <a:endParaRPr lang="tr-TR" dirty="0">
              <a:solidFill>
                <a:srgbClr val="FF0000"/>
              </a:solidFill>
            </a:endParaRPr>
          </a:p>
        </p:txBody>
      </p:sp>
      <p:sp>
        <p:nvSpPr>
          <p:cNvPr id="3" name="Alt Başlık 2"/>
          <p:cNvSpPr>
            <a:spLocks noGrp="1"/>
          </p:cNvSpPr>
          <p:nvPr>
            <p:ph type="subTitle" idx="1"/>
          </p:nvPr>
        </p:nvSpPr>
        <p:spPr>
          <a:xfrm>
            <a:off x="827584" y="3501008"/>
            <a:ext cx="7040314" cy="2736304"/>
          </a:xfrm>
        </p:spPr>
        <p:txBody>
          <a:bodyPr>
            <a:normAutofit lnSpcReduction="10000"/>
          </a:bodyPr>
          <a:lstStyle/>
          <a:p>
            <a:pPr algn="l"/>
            <a:r>
              <a:rPr lang="tr-TR" dirty="0" smtClean="0">
                <a:solidFill>
                  <a:srgbClr val="FF0000"/>
                </a:solidFill>
              </a:rPr>
              <a:t>HAZIRLAYANLAR:</a:t>
            </a:r>
          </a:p>
          <a:p>
            <a:pPr marL="457200" indent="-457200" algn="l">
              <a:buFont typeface="Wingdings" pitchFamily="2" charset="2"/>
              <a:buChar char="v"/>
            </a:pPr>
            <a:r>
              <a:rPr lang="tr-TR" sz="2000" b="1" dirty="0" smtClean="0">
                <a:solidFill>
                  <a:schemeClr val="tx1"/>
                </a:solidFill>
              </a:rPr>
              <a:t>AYLİN KÖPRÜLÜ 16110138</a:t>
            </a:r>
          </a:p>
          <a:p>
            <a:pPr marL="457200" indent="-457200" algn="l">
              <a:buFont typeface="Wingdings" pitchFamily="2" charset="2"/>
              <a:buChar char="v"/>
            </a:pPr>
            <a:r>
              <a:rPr lang="tr-TR" sz="2000" b="1" dirty="0" smtClean="0">
                <a:solidFill>
                  <a:schemeClr val="tx1"/>
                </a:solidFill>
              </a:rPr>
              <a:t>AYŞE ALEYNA ÇOLAK 16110117</a:t>
            </a:r>
          </a:p>
          <a:p>
            <a:pPr marL="457200" indent="-457200" algn="l">
              <a:buFont typeface="Wingdings" pitchFamily="2" charset="2"/>
              <a:buChar char="v"/>
            </a:pPr>
            <a:r>
              <a:rPr lang="tr-TR" sz="2000" b="1" dirty="0" smtClean="0">
                <a:solidFill>
                  <a:schemeClr val="tx1"/>
                </a:solidFill>
              </a:rPr>
              <a:t>ESRA BULUT 16110108   </a:t>
            </a:r>
          </a:p>
          <a:p>
            <a:pPr marL="457200" indent="-457200" algn="l">
              <a:buFont typeface="Wingdings" pitchFamily="2" charset="2"/>
              <a:buChar char="v"/>
            </a:pPr>
            <a:r>
              <a:rPr lang="tr-TR" sz="2000" b="1" dirty="0" smtClean="0">
                <a:solidFill>
                  <a:schemeClr val="tx1"/>
                </a:solidFill>
              </a:rPr>
              <a:t>CEREN KOPARAN 16110137</a:t>
            </a:r>
          </a:p>
          <a:p>
            <a:pPr marL="457200" indent="-457200" algn="l">
              <a:buFont typeface="Wingdings" pitchFamily="2" charset="2"/>
              <a:buChar char="v"/>
            </a:pPr>
            <a:r>
              <a:rPr lang="tr-TR" sz="2000" b="1" dirty="0" smtClean="0">
                <a:solidFill>
                  <a:schemeClr val="tx1"/>
                </a:solidFill>
              </a:rPr>
              <a:t>GÜLÇİN YAMUR 16110158</a:t>
            </a:r>
          </a:p>
          <a:p>
            <a:pPr marL="457200" indent="-457200" algn="l">
              <a:buFont typeface="Wingdings" pitchFamily="2" charset="2"/>
              <a:buChar char="v"/>
            </a:pPr>
            <a:r>
              <a:rPr lang="tr-TR" sz="2000" b="1" dirty="0" smtClean="0">
                <a:solidFill>
                  <a:schemeClr val="tx1"/>
                </a:solidFill>
              </a:rPr>
              <a:t>SENA BÜŞRA ÇAYLAK 16110116</a:t>
            </a:r>
          </a:p>
          <a:p>
            <a:pPr marL="457200" indent="-457200" algn="l">
              <a:buFont typeface="Wingdings" pitchFamily="2" charset="2"/>
              <a:buChar char="v"/>
            </a:pPr>
            <a:endParaRPr lang="tr-TR" sz="2000" dirty="0" smtClean="0">
              <a:solidFill>
                <a:srgbClr val="0070C0"/>
              </a:solidFill>
            </a:endParaRPr>
          </a:p>
          <a:p>
            <a:pPr marL="457200" indent="-457200">
              <a:buFont typeface="Wingdings" pitchFamily="2" charset="2"/>
              <a:buChar char="v"/>
            </a:pPr>
            <a:endParaRPr lang="tr-TR" sz="2000" dirty="0">
              <a:solidFill>
                <a:srgbClr val="0070C0"/>
              </a:solidFill>
            </a:endParaRPr>
          </a:p>
        </p:txBody>
      </p:sp>
      <p:sp>
        <p:nvSpPr>
          <p:cNvPr id="4" name="Oval 3"/>
          <p:cNvSpPr/>
          <p:nvPr/>
        </p:nvSpPr>
        <p:spPr>
          <a:xfrm>
            <a:off x="5580112" y="3861048"/>
            <a:ext cx="2952328" cy="2088232"/>
          </a:xfrm>
          <a:prstGeom prst="ellipse">
            <a:avLst/>
          </a:prstGeom>
          <a:blipFill dpi="0" rotWithShape="1">
            <a:blip r:embed="rId2" cstate="print">
              <a:extLst>
                <a:ext uri="{28A0092B-C50C-407E-A947-70E740481C1C}">
                  <a14:useLocalDpi xmlns:a14="http://schemas.microsoft.com/office/drawing/2010/main" val="0"/>
                </a:ext>
              </a:extLst>
            </a:blip>
            <a:srcRect/>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26" name="Picture 2" descr="C:\Users\birza\Downloads\indir.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5537" y="620689"/>
            <a:ext cx="1656184" cy="1656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33076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alphaModFix amt="65000"/>
            <a:lum/>
          </a:blip>
          <a:srcRect/>
          <a:stretch>
            <a:fillRect/>
          </a:stretch>
        </a:blipFill>
        <a:effectLst/>
      </p:bgPr>
    </p:bg>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b="1" dirty="0" smtClean="0">
                <a:solidFill>
                  <a:srgbClr val="C00000"/>
                </a:solidFill>
              </a:rPr>
              <a:t>RÜZGAR ENERJİSİ</a:t>
            </a:r>
            <a:endParaRPr lang="tr-TR" b="1" dirty="0">
              <a:solidFill>
                <a:srgbClr val="C00000"/>
              </a:solidFill>
            </a:endParaRPr>
          </a:p>
        </p:txBody>
      </p:sp>
      <p:sp>
        <p:nvSpPr>
          <p:cNvPr id="3" name="İçerik Yer Tutucusu 2"/>
          <p:cNvSpPr>
            <a:spLocks noGrp="1"/>
          </p:cNvSpPr>
          <p:nvPr>
            <p:ph idx="1"/>
          </p:nvPr>
        </p:nvSpPr>
        <p:spPr/>
        <p:txBody>
          <a:bodyPr>
            <a:normAutofit/>
          </a:bodyPr>
          <a:lstStyle/>
          <a:p>
            <a:pPr marL="0" indent="0">
              <a:buNone/>
            </a:pPr>
            <a:r>
              <a:rPr lang="tr-TR" sz="2400" b="1" dirty="0" smtClean="0"/>
              <a:t>Yenilenebilir enerji kaynaklarından olan Rüzgar</a:t>
            </a:r>
          </a:p>
          <a:p>
            <a:pPr marL="0" indent="0">
              <a:buNone/>
            </a:pPr>
            <a:r>
              <a:rPr lang="tr-TR" sz="2400" b="1" dirty="0" smtClean="0"/>
              <a:t>Enerjisi, ülkemizdeki rüzgar potansiyeli bakımından büyük önem arz etmektedir.</a:t>
            </a:r>
          </a:p>
          <a:p>
            <a:pPr marL="0" indent="0">
              <a:buNone/>
            </a:pPr>
            <a:r>
              <a:rPr lang="tr-TR" sz="2400" b="1" dirty="0" smtClean="0"/>
              <a:t>Rüzgarlardan elektrik enerjisi elde etmenin temeli rüzgarın hızından oluşan kinetik (hareket) enerjisinin önce kanatlar</a:t>
            </a:r>
          </a:p>
          <a:p>
            <a:pPr marL="0" indent="0">
              <a:buNone/>
            </a:pPr>
            <a:r>
              <a:rPr lang="tr-TR" sz="2400" b="1" dirty="0" smtClean="0"/>
              <a:t>ve rotor vasıtasıyla mekanik enerjiye ve daha sonra jeneratörle elektrik enerjisine dönüştürme prensibine dayanır.</a:t>
            </a:r>
          </a:p>
          <a:p>
            <a:pPr marL="0" indent="0">
              <a:buNone/>
            </a:pPr>
            <a:r>
              <a:rPr lang="tr-TR" sz="2400" b="1" dirty="0" smtClean="0"/>
              <a:t>Rüzgar santralarından elde edilen enerji “temiz enerjidir” küresel ısınma sorununu önleme anlaşması imzalayan ülkeler 2020 yılına kadar elektrik enerjilerinin %20’sini yenilenebilir enerji kaynaklarından üretmeyi taahhüt etmişlerdir</a:t>
            </a:r>
            <a:r>
              <a:rPr lang="tr-TR" sz="2400" dirty="0" smtClean="0"/>
              <a:t>.</a:t>
            </a:r>
            <a:endParaRPr lang="tr-TR" sz="2400" dirty="0"/>
          </a:p>
        </p:txBody>
      </p:sp>
    </p:spTree>
    <p:extLst>
      <p:ext uri="{BB962C8B-B14F-4D97-AF65-F5344CB8AC3E}">
        <p14:creationId xmlns:p14="http://schemas.microsoft.com/office/powerpoint/2010/main" val="40553488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alphaModFix amt="89000"/>
            <a:lum/>
          </a:blip>
          <a:srcRect/>
          <a:stretch>
            <a:fillRect l="-15000" r="-15000"/>
          </a:stretch>
        </a:blipFill>
        <a:effectLst/>
      </p:bgPr>
    </p:bg>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b="1" dirty="0" smtClean="0">
                <a:solidFill>
                  <a:srgbClr val="C00000"/>
                </a:solidFill>
              </a:rPr>
              <a:t>Rüzgar Enerjisinin Avantajları </a:t>
            </a:r>
            <a:endParaRPr lang="tr-TR" b="1" dirty="0">
              <a:solidFill>
                <a:srgbClr val="C00000"/>
              </a:solidFill>
            </a:endParaRPr>
          </a:p>
        </p:txBody>
      </p:sp>
      <p:sp>
        <p:nvSpPr>
          <p:cNvPr id="3" name="İçerik Yer Tutucusu 2"/>
          <p:cNvSpPr>
            <a:spLocks noGrp="1"/>
          </p:cNvSpPr>
          <p:nvPr>
            <p:ph idx="1"/>
          </p:nvPr>
        </p:nvSpPr>
        <p:spPr/>
        <p:txBody>
          <a:bodyPr>
            <a:normAutofit/>
          </a:bodyPr>
          <a:lstStyle/>
          <a:p>
            <a:pPr>
              <a:buFont typeface="Wingdings" pitchFamily="2" charset="2"/>
              <a:buChar char="Ø"/>
            </a:pPr>
            <a:r>
              <a:rPr lang="tr-TR" sz="1800" b="1" dirty="0" smtClean="0"/>
              <a:t>Rüzgar yerli, sürekli, temiz, çevreyi kirletmeyen ve doğrudan kullanılabilirliği nedeniyle, yakıt-hammadde maliyeti olmayan yenilenebilir bir enerji olarak, fosil yakıt tüketimini azaltmaktadır.</a:t>
            </a:r>
          </a:p>
          <a:p>
            <a:pPr>
              <a:buFont typeface="Wingdings" pitchFamily="2" charset="2"/>
              <a:buChar char="Ø"/>
            </a:pPr>
            <a:r>
              <a:rPr lang="tr-TR" sz="1800" b="1" dirty="0" smtClean="0"/>
              <a:t>Rüzgar türbinlerinin çevreye olan en önemli katkısı, fosil yakıtların yanması sonucu oluşan zararlı gazları oluşturmayarak, sera etkisi ve asit yağmurlarına neden olmamasıdır.</a:t>
            </a:r>
            <a:endParaRPr lang="tr-TR" sz="1800" b="1" dirty="0"/>
          </a:p>
          <a:p>
            <a:pPr>
              <a:buFont typeface="Wingdings" pitchFamily="2" charset="2"/>
              <a:buChar char="Ø"/>
            </a:pPr>
            <a:r>
              <a:rPr lang="tr-TR" sz="1800" b="1" dirty="0" smtClean="0"/>
              <a:t> Türbinlerin ortalama 20–30 yıl süreyle kullanılabilmesi kuruluş, işletme ve bakım maliyetlerinin uzun bir zamana yayılması açısından avantaj sağlamaktadır (Mehel, 2009: 6). </a:t>
            </a:r>
          </a:p>
          <a:p>
            <a:pPr>
              <a:buFont typeface="Wingdings" pitchFamily="2" charset="2"/>
              <a:buChar char="Ø"/>
            </a:pPr>
            <a:r>
              <a:rPr lang="tr-TR" sz="1800" b="1" dirty="0" smtClean="0"/>
              <a:t> Rüzgar enerjisi santralları, acilen yeni elektrik enerjisi üretme ihtiyacı duyan ülke veya işletmeler için çok uygun bir seçenektir. Temel elektrik altyapısı ve gücün taşınması için şebeke yatırımları gerektiren büyük güç santralleri ile karşılaştırıldığında, göreceli olarak daha çabuk ve ucuz bir şekilde devreye alınabilmektedirler. </a:t>
            </a:r>
            <a:endParaRPr lang="tr-TR" sz="1800" b="1" dirty="0"/>
          </a:p>
        </p:txBody>
      </p:sp>
    </p:spTree>
    <p:extLst>
      <p:ext uri="{BB962C8B-B14F-4D97-AF65-F5344CB8AC3E}">
        <p14:creationId xmlns:p14="http://schemas.microsoft.com/office/powerpoint/2010/main" val="25849589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31000" b="-31000"/>
          </a:stretch>
        </a:blipFill>
        <a:effectLst/>
      </p:bgPr>
    </p:bg>
    <p:spTree>
      <p:nvGrpSpPr>
        <p:cNvPr id="1" name=""/>
        <p:cNvGrpSpPr/>
        <p:nvPr/>
      </p:nvGrpSpPr>
      <p:grpSpPr>
        <a:xfrm>
          <a:off x="0" y="0"/>
          <a:ext cx="0" cy="0"/>
          <a:chOff x="0" y="0"/>
          <a:chExt cx="0" cy="0"/>
        </a:xfrm>
      </p:grpSpPr>
      <p:sp>
        <p:nvSpPr>
          <p:cNvPr id="3" name="İçerik Yer Tutucusu 2"/>
          <p:cNvSpPr>
            <a:spLocks noGrp="1"/>
          </p:cNvSpPr>
          <p:nvPr>
            <p:ph idx="1"/>
          </p:nvPr>
        </p:nvSpPr>
        <p:spPr>
          <a:xfrm>
            <a:off x="457200" y="332656"/>
            <a:ext cx="8229600" cy="5793507"/>
          </a:xfrm>
        </p:spPr>
        <p:txBody>
          <a:bodyPr/>
          <a:lstStyle/>
          <a:p>
            <a:pPr marL="0" indent="0">
              <a:buNone/>
            </a:pPr>
            <a:r>
              <a:rPr lang="tr-TR" sz="3600" b="1" dirty="0" smtClean="0">
                <a:solidFill>
                  <a:srgbClr val="00B0F0"/>
                </a:solidFill>
              </a:rPr>
              <a:t>Dezavantajları:</a:t>
            </a:r>
          </a:p>
          <a:p>
            <a:pPr>
              <a:buFont typeface="Wingdings" pitchFamily="2" charset="2"/>
              <a:buChar char="Ø"/>
            </a:pPr>
            <a:r>
              <a:rPr lang="tr-TR" sz="2400" b="1" dirty="0" smtClean="0"/>
              <a:t>Gürültü ve görüntü kirliliği yaratması, yatırım maliyeti yüksek olması, kuşların ölümüne neden olması ve iletişim için kullanılan cihazların dalgalarını bozması dezavantajları arasındadır.</a:t>
            </a:r>
          </a:p>
          <a:p>
            <a:pPr marL="0" indent="0">
              <a:buNone/>
            </a:pPr>
            <a:r>
              <a:rPr lang="tr-TR" sz="3600" b="1" dirty="0" smtClean="0">
                <a:solidFill>
                  <a:srgbClr val="00B0F0"/>
                </a:solidFill>
              </a:rPr>
              <a:t>Kullanım Alanları:</a:t>
            </a:r>
          </a:p>
          <a:p>
            <a:pPr>
              <a:buFont typeface="Wingdings" pitchFamily="2" charset="2"/>
              <a:buChar char="Ø"/>
            </a:pPr>
            <a:r>
              <a:rPr lang="tr-TR" sz="2400" b="1" dirty="0" smtClean="0"/>
              <a:t>Elektrik üretimi, su depolama ,taşımacılık  , soğutma , haberleşme amacıyla kullanılır.</a:t>
            </a:r>
            <a:endParaRPr lang="tr-TR" sz="2400" b="1" dirty="0"/>
          </a:p>
        </p:txBody>
      </p:sp>
    </p:spTree>
    <p:extLst>
      <p:ext uri="{BB962C8B-B14F-4D97-AF65-F5344CB8AC3E}">
        <p14:creationId xmlns:p14="http://schemas.microsoft.com/office/powerpoint/2010/main" val="30964397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b="1" dirty="0" smtClean="0"/>
              <a:t>HİDROLİK ENERJİ</a:t>
            </a:r>
            <a:endParaRPr lang="tr-TR" b="1" dirty="0"/>
          </a:p>
        </p:txBody>
      </p:sp>
      <p:sp>
        <p:nvSpPr>
          <p:cNvPr id="3" name="2 İçerik Yer Tutucusu"/>
          <p:cNvSpPr>
            <a:spLocks noGrp="1"/>
          </p:cNvSpPr>
          <p:nvPr>
            <p:ph idx="1"/>
          </p:nvPr>
        </p:nvSpPr>
        <p:spPr>
          <a:xfrm>
            <a:off x="179512" y="1340768"/>
            <a:ext cx="8640960" cy="5184576"/>
          </a:xfrm>
        </p:spPr>
        <p:txBody>
          <a:bodyPr>
            <a:normAutofit fontScale="62500" lnSpcReduction="20000"/>
          </a:bodyPr>
          <a:lstStyle/>
          <a:p>
            <a:pPr>
              <a:buNone/>
            </a:pPr>
            <a:r>
              <a:rPr lang="tr-TR" sz="4000" dirty="0" smtClean="0"/>
              <a:t>		Türkiye’de yenilenebilir enerji kaynakları içerisinde en önemli potansiyellerden biri hidrolik enerjidir. Ülkenin brüt hidroelektrik potansiyeli 433 milyar </a:t>
            </a:r>
            <a:r>
              <a:rPr lang="tr-TR" sz="4000" dirty="0" err="1" smtClean="0"/>
              <a:t>kWh</a:t>
            </a:r>
            <a:r>
              <a:rPr lang="tr-TR" sz="4000" dirty="0" smtClean="0"/>
              <a:t>/yıl, teknik potansiyeli 216 milyar </a:t>
            </a:r>
            <a:r>
              <a:rPr lang="tr-TR" sz="4000" dirty="0" err="1" smtClean="0"/>
              <a:t>kWh</a:t>
            </a:r>
            <a:r>
              <a:rPr lang="tr-TR" sz="4000" dirty="0" smtClean="0"/>
              <a:t>/yıl, ekonomik potansiyeli ise 164 milyar </a:t>
            </a:r>
            <a:r>
              <a:rPr lang="tr-TR" sz="4000" dirty="0" err="1" smtClean="0"/>
              <a:t>kWh</a:t>
            </a:r>
            <a:r>
              <a:rPr lang="tr-TR" sz="4000" dirty="0" smtClean="0"/>
              <a:t>/yıl seviyesindedir (DSĐ, 2013). Bu değerler ile Türkiye dünya teknik hidroelektrik potansiyelinin %1’ine, Avrupa ekonomik potansiyelinin %16’sına sahiptir ve Norveç’ten sonra Avrupa’da ikinci sırada gelmektedir. Ülkedeki ekonomik hidroelektrik potansiyel 47.497 MW/yıl bir kurulu güce karşılık gelmektedir ve günümüzde bu gücün 19.619 MW/yıl bölümü (%41,3) işletme halindedir. Ülkedeki hidroelektrik potansiyelin büyük bir kısmı hala kullanılamamaktadır. </a:t>
            </a:r>
            <a:r>
              <a:rPr lang="tr-TR" sz="4000" dirty="0" err="1" smtClean="0"/>
              <a:t>Đnşaatı</a:t>
            </a:r>
            <a:r>
              <a:rPr lang="tr-TR" sz="4000" dirty="0" smtClean="0"/>
              <a:t> devam eden 256 HES 8.343 MW/yıl kapasiteye sahiptir. Bu santraller tamamlandığında potansiyelin kullanım oranı ancak %58,9’a ulaşacaktır (Çizelge 1).</a:t>
            </a:r>
            <a:endParaRPr lang="tr-TR" sz="38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0" y="0"/>
            <a:ext cx="9144000" cy="3429000"/>
          </a:xfrm>
        </p:spPr>
        <p:txBody>
          <a:bodyPr>
            <a:noAutofit/>
          </a:bodyPr>
          <a:lstStyle/>
          <a:p>
            <a:r>
              <a:rPr lang="tr-TR" sz="2400" dirty="0" smtClean="0">
                <a:latin typeface="+mn-lt"/>
              </a:rPr>
              <a:t>Türkiye’deki hidroelektrik santraller 26 ana akarsu havzasına dağılmış durumdadır. Bu havzalar içinde Fırat ve Dicle oldukça önemli bir yer tutmaktadır ve bu bölgede uygulanan Güneydoğu Anadolu Projesi (GAP) Türkiye’nin en büyük elektrik üretim, sulama ve bölgesel kalkınma çalışmasıdır. GAP tamamlandığında 22 baraj,19 </a:t>
            </a:r>
            <a:r>
              <a:rPr lang="tr-TR" sz="2400" dirty="0" err="1" smtClean="0">
                <a:latin typeface="+mn-lt"/>
              </a:rPr>
              <a:t>HES’de</a:t>
            </a:r>
            <a:r>
              <a:rPr lang="tr-TR" sz="2400" dirty="0" smtClean="0">
                <a:latin typeface="+mn-lt"/>
              </a:rPr>
              <a:t> toplam 7476 MW bir kurulu güçte 27 milyar </a:t>
            </a:r>
            <a:r>
              <a:rPr lang="tr-TR" sz="2400" dirty="0" err="1" smtClean="0">
                <a:latin typeface="+mn-lt"/>
              </a:rPr>
              <a:t>kWh</a:t>
            </a:r>
            <a:r>
              <a:rPr lang="tr-TR" sz="2400" dirty="0" smtClean="0">
                <a:latin typeface="+mn-lt"/>
              </a:rPr>
              <a:t>/yıl bir elektrik üretimi gerçekleştirilecektir. Ayrıca 1,82 milyon hektar tarım arazisi de sulama olanaklarına kavuşacaktır (GAP, 2013). </a:t>
            </a:r>
            <a:endParaRPr lang="tr-TR" sz="2400" dirty="0">
              <a:latin typeface="+mn-lt"/>
            </a:endParaRPr>
          </a:p>
        </p:txBody>
      </p:sp>
      <p:graphicFrame>
        <p:nvGraphicFramePr>
          <p:cNvPr id="4" name="3 İçerik Yer Tutucusu"/>
          <p:cNvGraphicFramePr>
            <a:graphicFrameLocks noGrp="1"/>
          </p:cNvGraphicFramePr>
          <p:nvPr>
            <p:ph idx="1"/>
          </p:nvPr>
        </p:nvGraphicFramePr>
        <p:xfrm>
          <a:off x="251520" y="3645024"/>
          <a:ext cx="8229600" cy="2865120"/>
        </p:xfrm>
        <a:graphic>
          <a:graphicData uri="http://schemas.openxmlformats.org/drawingml/2006/table">
            <a:tbl>
              <a:tblPr firstRow="1" bandRow="1">
                <a:tableStyleId>{5A111915-BE36-4E01-A7E5-04B1672EAD32}</a:tableStyleId>
              </a:tblPr>
              <a:tblGrid>
                <a:gridCol w="3024336"/>
                <a:gridCol w="1368152"/>
                <a:gridCol w="2448272"/>
                <a:gridCol w="1388840"/>
              </a:tblGrid>
              <a:tr h="370840">
                <a:tc>
                  <a:txBody>
                    <a:bodyPr/>
                    <a:lstStyle/>
                    <a:p>
                      <a:endParaRPr lang="tr-TR" dirty="0"/>
                    </a:p>
                  </a:txBody>
                  <a:tcPr/>
                </a:tc>
                <a:tc>
                  <a:txBody>
                    <a:bodyPr/>
                    <a:lstStyle/>
                    <a:p>
                      <a:endParaRPr lang="tr-TR" dirty="0"/>
                    </a:p>
                  </a:txBody>
                  <a:tcPr/>
                </a:tc>
                <a:tc>
                  <a:txBody>
                    <a:bodyPr/>
                    <a:lstStyle/>
                    <a:p>
                      <a:r>
                        <a:rPr lang="tr-TR" dirty="0" smtClean="0"/>
                        <a:t>Toplam kurulu güç (MW)</a:t>
                      </a:r>
                      <a:endParaRPr lang="tr-TR" dirty="0"/>
                    </a:p>
                  </a:txBody>
                  <a:tcPr/>
                </a:tc>
                <a:tc>
                  <a:txBody>
                    <a:bodyPr/>
                    <a:lstStyle/>
                    <a:p>
                      <a:r>
                        <a:rPr lang="tr-TR" dirty="0" smtClean="0"/>
                        <a:t>Oranı (%)</a:t>
                      </a:r>
                      <a:endParaRPr lang="tr-TR" dirty="0"/>
                    </a:p>
                  </a:txBody>
                  <a:tcPr/>
                </a:tc>
              </a:tr>
              <a:tr h="370840">
                <a:tc>
                  <a:txBody>
                    <a:bodyPr/>
                    <a:lstStyle/>
                    <a:p>
                      <a:r>
                        <a:rPr lang="tr-TR" dirty="0" smtClean="0"/>
                        <a:t>İşletmede</a:t>
                      </a:r>
                      <a:endParaRPr lang="tr-TR" dirty="0"/>
                    </a:p>
                  </a:txBody>
                  <a:tcPr/>
                </a:tc>
                <a:tc>
                  <a:txBody>
                    <a:bodyPr/>
                    <a:lstStyle/>
                    <a:p>
                      <a:endParaRPr lang="tr-TR"/>
                    </a:p>
                  </a:txBody>
                  <a:tcPr/>
                </a:tc>
                <a:tc>
                  <a:txBody>
                    <a:bodyPr/>
                    <a:lstStyle/>
                    <a:p>
                      <a:pPr algn="r"/>
                      <a:r>
                        <a:rPr lang="tr-TR" dirty="0" smtClean="0"/>
                        <a:t>19.619</a:t>
                      </a:r>
                      <a:endParaRPr lang="tr-TR" dirty="0"/>
                    </a:p>
                  </a:txBody>
                  <a:tcPr/>
                </a:tc>
                <a:tc>
                  <a:txBody>
                    <a:bodyPr/>
                    <a:lstStyle/>
                    <a:p>
                      <a:pPr algn="r"/>
                      <a:r>
                        <a:rPr lang="tr-TR" dirty="0" smtClean="0"/>
                        <a:t>41,3</a:t>
                      </a:r>
                      <a:endParaRPr lang="tr-TR" dirty="0"/>
                    </a:p>
                  </a:txBody>
                  <a:tcPr/>
                </a:tc>
              </a:tr>
              <a:tr h="370840">
                <a:tc>
                  <a:txBody>
                    <a:bodyPr/>
                    <a:lstStyle/>
                    <a:p>
                      <a:r>
                        <a:rPr lang="tr-TR" dirty="0" smtClean="0"/>
                        <a:t>İnşaat halinde</a:t>
                      </a:r>
                      <a:endParaRPr lang="tr-TR" dirty="0"/>
                    </a:p>
                  </a:txBody>
                  <a:tcPr/>
                </a:tc>
                <a:tc>
                  <a:txBody>
                    <a:bodyPr/>
                    <a:lstStyle/>
                    <a:p>
                      <a:endParaRPr lang="tr-TR" dirty="0"/>
                    </a:p>
                  </a:txBody>
                  <a:tcPr/>
                </a:tc>
                <a:tc>
                  <a:txBody>
                    <a:bodyPr/>
                    <a:lstStyle/>
                    <a:p>
                      <a:pPr algn="r"/>
                      <a:r>
                        <a:rPr lang="tr-TR" dirty="0" smtClean="0"/>
                        <a:t>8.343</a:t>
                      </a:r>
                      <a:endParaRPr lang="tr-TR" dirty="0"/>
                    </a:p>
                  </a:txBody>
                  <a:tcPr/>
                </a:tc>
                <a:tc>
                  <a:txBody>
                    <a:bodyPr/>
                    <a:lstStyle/>
                    <a:p>
                      <a:pPr algn="r"/>
                      <a:r>
                        <a:rPr lang="tr-TR" dirty="0" smtClean="0"/>
                        <a:t>17,5</a:t>
                      </a:r>
                      <a:endParaRPr lang="tr-TR" dirty="0"/>
                    </a:p>
                  </a:txBody>
                  <a:tcPr/>
                </a:tc>
              </a:tr>
              <a:tr h="370840">
                <a:tc>
                  <a:txBody>
                    <a:bodyPr/>
                    <a:lstStyle/>
                    <a:p>
                      <a:r>
                        <a:rPr lang="tr-TR" dirty="0" smtClean="0"/>
                        <a:t>İnşaatına henüz başlanmayan</a:t>
                      </a:r>
                      <a:endParaRPr lang="tr-TR" dirty="0"/>
                    </a:p>
                  </a:txBody>
                  <a:tcPr/>
                </a:tc>
                <a:tc>
                  <a:txBody>
                    <a:bodyPr/>
                    <a:lstStyle/>
                    <a:p>
                      <a:pPr algn="r"/>
                      <a:r>
                        <a:rPr lang="tr-TR" dirty="0" smtClean="0"/>
                        <a:t>1.084</a:t>
                      </a:r>
                      <a:endParaRPr lang="tr-TR" dirty="0"/>
                    </a:p>
                  </a:txBody>
                  <a:tcPr/>
                </a:tc>
                <a:tc>
                  <a:txBody>
                    <a:bodyPr/>
                    <a:lstStyle/>
                    <a:p>
                      <a:pPr algn="r"/>
                      <a:r>
                        <a:rPr lang="tr-TR" dirty="0" smtClean="0"/>
                        <a:t>19.535</a:t>
                      </a:r>
                      <a:endParaRPr lang="tr-TR" dirty="0"/>
                    </a:p>
                  </a:txBody>
                  <a:tcPr/>
                </a:tc>
                <a:tc>
                  <a:txBody>
                    <a:bodyPr/>
                    <a:lstStyle/>
                    <a:p>
                      <a:pPr algn="r"/>
                      <a:r>
                        <a:rPr lang="tr-TR" dirty="0" smtClean="0"/>
                        <a:t>41,1</a:t>
                      </a:r>
                      <a:endParaRPr lang="tr-TR" dirty="0"/>
                    </a:p>
                  </a:txBody>
                  <a:tcPr/>
                </a:tc>
              </a:tr>
              <a:tr h="370840">
                <a:tc>
                  <a:txBody>
                    <a:bodyPr/>
                    <a:lstStyle/>
                    <a:p>
                      <a:r>
                        <a:rPr lang="tr-TR" dirty="0" smtClean="0"/>
                        <a:t>Toplam</a:t>
                      </a:r>
                      <a:endParaRPr lang="tr-TR" dirty="0"/>
                    </a:p>
                  </a:txBody>
                  <a:tcPr/>
                </a:tc>
                <a:tc>
                  <a:txBody>
                    <a:bodyPr/>
                    <a:lstStyle/>
                    <a:p>
                      <a:r>
                        <a:rPr lang="tr-TR" dirty="0" smtClean="0"/>
                        <a:t>HES adedi</a:t>
                      </a:r>
                      <a:endParaRPr lang="tr-TR" dirty="0"/>
                    </a:p>
                  </a:txBody>
                  <a:tcPr/>
                </a:tc>
                <a:tc>
                  <a:txBody>
                    <a:bodyPr/>
                    <a:lstStyle/>
                    <a:p>
                      <a:pPr algn="r"/>
                      <a:r>
                        <a:rPr lang="tr-TR" dirty="0" smtClean="0"/>
                        <a:t>47.497</a:t>
                      </a:r>
                      <a:endParaRPr lang="tr-TR" dirty="0"/>
                    </a:p>
                  </a:txBody>
                  <a:tcPr/>
                </a:tc>
                <a:tc>
                  <a:txBody>
                    <a:bodyPr/>
                    <a:lstStyle/>
                    <a:p>
                      <a:pPr algn="r"/>
                      <a:r>
                        <a:rPr lang="tr-TR" dirty="0" smtClean="0"/>
                        <a:t>100</a:t>
                      </a:r>
                      <a:endParaRPr lang="tr-TR" dirty="0"/>
                    </a:p>
                  </a:txBody>
                  <a:tcPr/>
                </a:tc>
              </a:tr>
              <a:tr h="370840">
                <a:tc>
                  <a:txBody>
                    <a:bodyPr/>
                    <a:lstStyle/>
                    <a:p>
                      <a:endParaRPr lang="tr-TR" dirty="0"/>
                    </a:p>
                  </a:txBody>
                  <a:tcPr/>
                </a:tc>
                <a:tc>
                  <a:txBody>
                    <a:bodyPr/>
                    <a:lstStyle/>
                    <a:p>
                      <a:pPr algn="r"/>
                      <a:r>
                        <a:rPr lang="tr-TR" dirty="0" smtClean="0"/>
                        <a:t>303</a:t>
                      </a:r>
                      <a:endParaRPr lang="tr-TR" dirty="0"/>
                    </a:p>
                  </a:txBody>
                  <a:tcPr/>
                </a:tc>
                <a:tc>
                  <a:txBody>
                    <a:bodyPr/>
                    <a:lstStyle/>
                    <a:p>
                      <a:pPr algn="r"/>
                      <a:endParaRPr lang="tr-TR" dirty="0"/>
                    </a:p>
                  </a:txBody>
                  <a:tcPr/>
                </a:tc>
                <a:tc>
                  <a:txBody>
                    <a:bodyPr/>
                    <a:lstStyle/>
                    <a:p>
                      <a:pPr algn="r"/>
                      <a:endParaRPr lang="tr-TR" dirty="0"/>
                    </a:p>
                  </a:txBody>
                  <a:tcPr/>
                </a:tc>
              </a:tr>
              <a:tr h="370840">
                <a:tc>
                  <a:txBody>
                    <a:bodyPr/>
                    <a:lstStyle/>
                    <a:p>
                      <a:endParaRPr lang="tr-TR" dirty="0"/>
                    </a:p>
                  </a:txBody>
                  <a:tcPr/>
                </a:tc>
                <a:tc>
                  <a:txBody>
                    <a:bodyPr/>
                    <a:lstStyle/>
                    <a:p>
                      <a:pPr algn="r"/>
                      <a:r>
                        <a:rPr lang="tr-TR" dirty="0" smtClean="0"/>
                        <a:t>256</a:t>
                      </a:r>
                      <a:endParaRPr lang="tr-TR" dirty="0"/>
                    </a:p>
                  </a:txBody>
                  <a:tcPr/>
                </a:tc>
                <a:tc>
                  <a:txBody>
                    <a:bodyPr/>
                    <a:lstStyle/>
                    <a:p>
                      <a:pPr algn="r"/>
                      <a:endParaRPr lang="tr-TR" dirty="0"/>
                    </a:p>
                  </a:txBody>
                  <a:tcPr/>
                </a:tc>
                <a:tc>
                  <a:txBody>
                    <a:bodyPr/>
                    <a:lstStyle/>
                    <a:p>
                      <a:pPr algn="r"/>
                      <a:endParaRPr lang="tr-TR" dirty="0"/>
                    </a:p>
                  </a:txBody>
                  <a:tcPr/>
                </a:tc>
              </a:tr>
            </a:tbl>
          </a:graphicData>
        </a:graphic>
      </p:graphicFrame>
      <p:sp>
        <p:nvSpPr>
          <p:cNvPr id="6" name="5 Metin kutusu"/>
          <p:cNvSpPr txBox="1"/>
          <p:nvPr/>
        </p:nvSpPr>
        <p:spPr>
          <a:xfrm>
            <a:off x="323528" y="3284984"/>
            <a:ext cx="6552728" cy="338554"/>
          </a:xfrm>
          <a:prstGeom prst="rect">
            <a:avLst/>
          </a:prstGeom>
          <a:noFill/>
        </p:spPr>
        <p:txBody>
          <a:bodyPr wrap="square" rtlCol="0">
            <a:spAutoFit/>
          </a:bodyPr>
          <a:lstStyle/>
          <a:p>
            <a:r>
              <a:rPr lang="tr-TR" sz="1600" b="1" dirty="0" smtClean="0"/>
              <a:t>Çizelge 1. </a:t>
            </a:r>
            <a:r>
              <a:rPr lang="tr-TR" sz="1600" dirty="0" smtClean="0"/>
              <a:t>Türkiye’nin hidroelektrik potansiyeli</a:t>
            </a:r>
            <a:endParaRPr lang="tr-TR" sz="1600" b="1" dirty="0"/>
          </a:p>
        </p:txBody>
      </p:sp>
      <p:sp>
        <p:nvSpPr>
          <p:cNvPr id="7" name="6 Metin kutusu"/>
          <p:cNvSpPr txBox="1"/>
          <p:nvPr/>
        </p:nvSpPr>
        <p:spPr>
          <a:xfrm>
            <a:off x="7164288" y="6519446"/>
            <a:ext cx="1296144" cy="338554"/>
          </a:xfrm>
          <a:prstGeom prst="rect">
            <a:avLst/>
          </a:prstGeom>
          <a:noFill/>
        </p:spPr>
        <p:txBody>
          <a:bodyPr wrap="square" rtlCol="0">
            <a:spAutoFit/>
          </a:bodyPr>
          <a:lstStyle/>
          <a:p>
            <a:r>
              <a:rPr lang="tr-TR" sz="1600" dirty="0" smtClean="0"/>
              <a:t>Kaynak: DSİ</a:t>
            </a:r>
            <a:endParaRPr lang="tr-TR" sz="1600"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endParaRPr lang="tr-TR"/>
          </a:p>
        </p:txBody>
      </p:sp>
      <p:sp>
        <p:nvSpPr>
          <p:cNvPr id="3" name="2 İçerik Yer Tutucusu"/>
          <p:cNvSpPr>
            <a:spLocks noGrp="1"/>
          </p:cNvSpPr>
          <p:nvPr>
            <p:ph idx="1"/>
          </p:nvPr>
        </p:nvSpPr>
        <p:spPr>
          <a:xfrm>
            <a:off x="457200" y="5805264"/>
            <a:ext cx="8229600" cy="504056"/>
          </a:xfrm>
        </p:spPr>
        <p:txBody>
          <a:bodyPr>
            <a:normAutofit/>
          </a:bodyPr>
          <a:lstStyle/>
          <a:p>
            <a:pPr>
              <a:buNone/>
            </a:pPr>
            <a:r>
              <a:rPr lang="tr-TR" sz="1800" b="1" dirty="0" smtClean="0"/>
              <a:t>Şekil 3. </a:t>
            </a:r>
            <a:r>
              <a:rPr lang="tr-TR" sz="1800" dirty="0" smtClean="0"/>
              <a:t>Hidroelektrik santral nasıl çalışır?</a:t>
            </a:r>
            <a:endParaRPr lang="tr-TR" sz="1800" b="1" dirty="0"/>
          </a:p>
        </p:txBody>
      </p:sp>
      <p:pic>
        <p:nvPicPr>
          <p:cNvPr id="20482" name="Picture 2" descr="5484_hidroelektrik-santral_82837"/>
          <p:cNvPicPr>
            <a:picLocks noChangeAspect="1" noChangeArrowheads="1"/>
          </p:cNvPicPr>
          <p:nvPr/>
        </p:nvPicPr>
        <p:blipFill>
          <a:blip r:embed="rId2" cstate="print"/>
          <a:srcRect/>
          <a:stretch>
            <a:fillRect/>
          </a:stretch>
        </p:blipFill>
        <p:spPr bwMode="auto">
          <a:xfrm>
            <a:off x="0" y="1124744"/>
            <a:ext cx="9131417" cy="4608512"/>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normAutofit fontScale="90000"/>
          </a:bodyPr>
          <a:lstStyle/>
          <a:p>
            <a:r>
              <a:rPr lang="tr-TR" b="1" dirty="0" smtClean="0"/>
              <a:t>HİDROLİK ENERJİNİN AVANTAJLARI VE DEZAVANTAJLARI</a:t>
            </a:r>
            <a:endParaRPr lang="tr-TR" b="1" dirty="0"/>
          </a:p>
        </p:txBody>
      </p:sp>
      <p:sp>
        <p:nvSpPr>
          <p:cNvPr id="3" name="2 İçerik Yer Tutucusu"/>
          <p:cNvSpPr>
            <a:spLocks noGrp="1"/>
          </p:cNvSpPr>
          <p:nvPr>
            <p:ph idx="1"/>
          </p:nvPr>
        </p:nvSpPr>
        <p:spPr>
          <a:xfrm>
            <a:off x="0" y="1628800"/>
            <a:ext cx="8686800" cy="4853136"/>
          </a:xfrm>
        </p:spPr>
        <p:txBody>
          <a:bodyPr>
            <a:normAutofit fontScale="85000" lnSpcReduction="20000"/>
          </a:bodyPr>
          <a:lstStyle/>
          <a:p>
            <a:pPr>
              <a:buNone/>
            </a:pPr>
            <a:r>
              <a:rPr lang="tr-TR" b="1" dirty="0" smtClean="0"/>
              <a:t>		Avantajları: </a:t>
            </a:r>
            <a:r>
              <a:rPr lang="tr-TR" dirty="0" smtClean="0"/>
              <a:t>Kirlilik yaratmaz.Sera gazları, SO2 ve partikül emisyonlarının olmaması gibi., ani enerji değişimlerinde çok çabuk devreye girer ve acil durumlarda da çok çabuk devreden çıkar, doğal kaynaklar kullanıldığından ithal enerji bağımlılığını önler , yapılan yatırım sadece enerji için değil, sulama ve taşkın kontrolü amaçlı da kullanılmaktadır, ırmaklarda botlar için gerekli olan su seviyesinin sabit tutulmasında rol oynar, birim elektrik enerji maliyeti ucuzdur.</a:t>
            </a:r>
          </a:p>
          <a:p>
            <a:pPr>
              <a:buNone/>
            </a:pPr>
            <a:r>
              <a:rPr lang="tr-TR" b="1" dirty="0" smtClean="0"/>
              <a:t>		Dezavantajları: </a:t>
            </a:r>
            <a:r>
              <a:rPr lang="tr-TR" dirty="0" smtClean="0"/>
              <a:t>Toplam inşaat süresi uzundur, uzun süreli ölçülen debi değerlerine ihtiyaç bulunmaktadır, yatırım maliyeti yüksektir, bazen yağışlara ve kar erimelerine bağlı olarak olumsuz etkilenmesi mümkündür.</a:t>
            </a:r>
            <a:endParaRPr lang="tr-TR" b="1"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l="-35000" r="-35000"/>
          </a:stretch>
        </a:blipFill>
        <a:effectLst/>
      </p:bgPr>
    </p:bg>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a:solidFill>
                  <a:srgbClr val="222222"/>
                </a:solidFill>
                <a:latin typeface="Calibri"/>
              </a:rPr>
              <a:t>JEOTERMAL ENERJİ</a:t>
            </a:r>
            <a:r>
              <a:rPr lang="tr-TR" dirty="0">
                <a:solidFill>
                  <a:srgbClr val="222222"/>
                </a:solidFill>
                <a:latin typeface="Calibri"/>
              </a:rPr>
              <a:t>:</a:t>
            </a:r>
          </a:p>
        </p:txBody>
      </p:sp>
      <p:sp>
        <p:nvSpPr>
          <p:cNvPr id="3" name="İçerik Yer Tutucusu 2"/>
          <p:cNvSpPr>
            <a:spLocks noGrp="1"/>
          </p:cNvSpPr>
          <p:nvPr>
            <p:ph idx="1"/>
          </p:nvPr>
        </p:nvSpPr>
        <p:spPr/>
        <p:txBody>
          <a:bodyPr vert="horz" lIns="91440" tIns="45720" rIns="91440" bIns="45720" rtlCol="0" anchor="t">
            <a:normAutofit lnSpcReduction="10000"/>
          </a:bodyPr>
          <a:lstStyle/>
          <a:p>
            <a:r>
              <a:rPr lang="tr-TR" sz="2400" b="1" dirty="0">
                <a:solidFill>
                  <a:srgbClr val="222222"/>
                </a:solidFill>
                <a:latin typeface="Calibri"/>
              </a:rPr>
              <a:t>Jeotermal enerji, jeotermal kaynakların bulunduğu yerlerde direkt ya da dolaylı yollardan elde edilen enerji türüdür.</a:t>
            </a:r>
            <a:r>
              <a:rPr lang="tr-TR" sz="2400" b="1" dirty="0">
                <a:latin typeface="Calibri"/>
              </a:rPr>
              <a:t> </a:t>
            </a:r>
          </a:p>
          <a:p>
            <a:r>
              <a:rPr lang="tr-TR" sz="2400" b="1" dirty="0">
                <a:solidFill>
                  <a:srgbClr val="222222"/>
                </a:solidFill>
                <a:latin typeface="Calibri"/>
              </a:rPr>
              <a:t>Isıtma, soğutma, elektrik üretimi ve mineral üretimi gibi farklı amaçlara hizmet eden bu enerji türü aynı zamanda kaplıcalar yardımı ile turizm sektörüne de yardımcı olmaktadır. Ülkemizdeki temiz enerji kaynakları arasında önemli bir rolü vardır.</a:t>
            </a:r>
            <a:r>
              <a:rPr lang="tr-TR" sz="2400" b="1" dirty="0">
                <a:latin typeface="Calibri"/>
              </a:rPr>
              <a:t> </a:t>
            </a:r>
          </a:p>
          <a:p>
            <a:r>
              <a:rPr lang="tr-TR" b="1" dirty="0">
                <a:latin typeface="Calibri"/>
              </a:rPr>
              <a:t>Jeotermal Enerjisinin Çevresel Etkileri </a:t>
            </a:r>
            <a:r>
              <a:rPr lang="en-US" sz="2400" b="1" dirty="0">
                <a:latin typeface="Calibri"/>
              </a:rPr>
              <a:t> </a:t>
            </a:r>
          </a:p>
          <a:p>
            <a:r>
              <a:rPr lang="tr-TR" sz="2400" b="1" dirty="0">
                <a:solidFill>
                  <a:srgbClr val="222222"/>
                </a:solidFill>
                <a:latin typeface="Calibri"/>
              </a:rPr>
              <a:t>Yapısında bazı gazlar bulunduğu için jeotermal kaynaklar kullanılırken atmosfere karbondioksit ve hidrojen sülfür gibi zararlı gazlar salmaktadır,</a:t>
            </a:r>
            <a:r>
              <a:rPr lang="en-US" sz="2400" b="1" dirty="0">
                <a:solidFill>
                  <a:srgbClr val="222222"/>
                </a:solidFill>
                <a:latin typeface="Calibri"/>
              </a:rPr>
              <a:t> </a:t>
            </a:r>
          </a:p>
          <a:p>
            <a:r>
              <a:rPr lang="tr-TR" sz="2400" b="1" dirty="0">
                <a:solidFill>
                  <a:srgbClr val="222222"/>
                </a:solidFill>
                <a:latin typeface="Calibri"/>
              </a:rPr>
              <a:t>Azda olsa gürültü kirliliğine sebep olmaktadır.</a:t>
            </a:r>
          </a:p>
          <a:p>
            <a:endParaRPr lang="tr-TR" dirty="0">
              <a:latin typeface="Century Gothic"/>
            </a:endParaRPr>
          </a:p>
          <a:p>
            <a:endParaRPr lang="tr-TR" dirty="0">
              <a:latin typeface="Calibri"/>
            </a:endParaRPr>
          </a:p>
        </p:txBody>
      </p:sp>
    </p:spTree>
    <p:extLst>
      <p:ext uri="{BB962C8B-B14F-4D97-AF65-F5344CB8AC3E}">
        <p14:creationId xmlns:p14="http://schemas.microsoft.com/office/powerpoint/2010/main" val="15737072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l="-21000" r="-21000"/>
          </a:stretch>
        </a:blipFill>
        <a:effectLst/>
      </p:bgPr>
    </p:bg>
    <p:spTree>
      <p:nvGrpSpPr>
        <p:cNvPr id="1" name=""/>
        <p:cNvGrpSpPr/>
        <p:nvPr/>
      </p:nvGrpSpPr>
      <p:grpSpPr>
        <a:xfrm>
          <a:off x="0" y="0"/>
          <a:ext cx="0" cy="0"/>
          <a:chOff x="0" y="0"/>
          <a:chExt cx="0" cy="0"/>
        </a:xfrm>
      </p:grpSpPr>
      <p:sp>
        <p:nvSpPr>
          <p:cNvPr id="3" name="İçerik Yer Tutucusu 2"/>
          <p:cNvSpPr>
            <a:spLocks noGrp="1"/>
          </p:cNvSpPr>
          <p:nvPr>
            <p:ph idx="1"/>
          </p:nvPr>
        </p:nvSpPr>
        <p:spPr>
          <a:xfrm>
            <a:off x="314324" y="266700"/>
            <a:ext cx="8829675" cy="6298876"/>
          </a:xfrm>
        </p:spPr>
        <p:txBody>
          <a:bodyPr vert="horz" lIns="91440" tIns="45720" rIns="91440" bIns="45720" rtlCol="0" anchor="t">
            <a:normAutofit fontScale="92500" lnSpcReduction="20000"/>
          </a:bodyPr>
          <a:lstStyle/>
          <a:p>
            <a:r>
              <a:rPr lang="tr-TR" sz="3200" b="1" dirty="0">
                <a:solidFill>
                  <a:srgbClr val="111111"/>
                </a:solidFill>
                <a:latin typeface="Calibri"/>
              </a:rPr>
              <a:t>Jeotermal Enerjisinin Avantajları</a:t>
            </a:r>
            <a:r>
              <a:rPr lang="tr-TR" sz="3200" b="1" dirty="0">
                <a:latin typeface="Calibri"/>
              </a:rPr>
              <a:t> </a:t>
            </a:r>
          </a:p>
          <a:p>
            <a:r>
              <a:rPr lang="tr-TR" sz="2400" b="1" dirty="0">
                <a:solidFill>
                  <a:srgbClr val="222222"/>
                </a:solidFill>
                <a:latin typeface="Calibri"/>
              </a:rPr>
              <a:t>Çevre dostu enerji kaynakları arasında yer alır,</a:t>
            </a:r>
            <a:r>
              <a:rPr lang="tr-TR" sz="2400" b="1" dirty="0">
                <a:latin typeface="Calibri"/>
              </a:rPr>
              <a:t> </a:t>
            </a:r>
          </a:p>
          <a:p>
            <a:r>
              <a:rPr lang="tr-TR" sz="2400" b="1" dirty="0">
                <a:solidFill>
                  <a:srgbClr val="222222"/>
                </a:solidFill>
                <a:latin typeface="Calibri"/>
              </a:rPr>
              <a:t>Jeotermal ile elektrik üretmek için suyun ısıtılması veya buharlaştırılması için fosil yakıtlara ihtiyaç yoktur,</a:t>
            </a:r>
            <a:r>
              <a:rPr lang="tr-TR" sz="2400" b="1" dirty="0">
                <a:latin typeface="Calibri"/>
              </a:rPr>
              <a:t> </a:t>
            </a:r>
          </a:p>
          <a:p>
            <a:r>
              <a:rPr lang="tr-TR" sz="2400" b="1" dirty="0">
                <a:solidFill>
                  <a:srgbClr val="222222"/>
                </a:solidFill>
                <a:latin typeface="Calibri"/>
              </a:rPr>
              <a:t>Doğal enerji kaynağı olduğu için dışa bağımlılığı yoktur,</a:t>
            </a:r>
            <a:r>
              <a:rPr lang="tr-TR" sz="2400" b="1" dirty="0">
                <a:latin typeface="Calibri"/>
              </a:rPr>
              <a:t> </a:t>
            </a:r>
          </a:p>
          <a:p>
            <a:r>
              <a:rPr lang="tr-TR" sz="2400" b="1" dirty="0">
                <a:solidFill>
                  <a:srgbClr val="222222"/>
                </a:solidFill>
                <a:latin typeface="Calibri"/>
              </a:rPr>
              <a:t>Üretim verimleri çok yüksektir,</a:t>
            </a:r>
            <a:r>
              <a:rPr lang="tr-TR" sz="2400" b="1" dirty="0">
                <a:latin typeface="Calibri"/>
              </a:rPr>
              <a:t> </a:t>
            </a:r>
          </a:p>
          <a:p>
            <a:r>
              <a:rPr lang="tr-TR" sz="2400" b="1" dirty="0">
                <a:solidFill>
                  <a:srgbClr val="222222"/>
                </a:solidFill>
                <a:latin typeface="Calibri"/>
              </a:rPr>
              <a:t>Direk yer altından elde edildiği için yatırım maliyeti de düşüktür.</a:t>
            </a:r>
          </a:p>
          <a:p>
            <a:r>
              <a:rPr lang="tr-TR" sz="3200" b="1" dirty="0">
                <a:solidFill>
                  <a:srgbClr val="111111"/>
                </a:solidFill>
                <a:latin typeface="Calibri"/>
              </a:rPr>
              <a:t>Jeotermal Enerjisinin Dezavantajları </a:t>
            </a:r>
            <a:r>
              <a:rPr lang="en-US" sz="3200" b="1" dirty="0">
                <a:solidFill>
                  <a:srgbClr val="111111"/>
                </a:solidFill>
                <a:latin typeface="Calibri"/>
              </a:rPr>
              <a:t> </a:t>
            </a:r>
          </a:p>
          <a:p>
            <a:r>
              <a:rPr lang="tr-TR" sz="2400" b="1" dirty="0">
                <a:solidFill>
                  <a:srgbClr val="222222"/>
                </a:solidFill>
                <a:latin typeface="Calibri"/>
              </a:rPr>
              <a:t>Jeotermal kaynakların yapılarında bazı zararlı kimyasallar bulunmaktadır. Bu yüzden re-enjeksiyon işlemlerine tabii tutulması gereklidir, </a:t>
            </a:r>
            <a:r>
              <a:rPr lang="en-US" sz="2400" b="1" dirty="0">
                <a:solidFill>
                  <a:srgbClr val="222222"/>
                </a:solidFill>
                <a:latin typeface="Calibri"/>
              </a:rPr>
              <a:t> </a:t>
            </a:r>
          </a:p>
          <a:p>
            <a:r>
              <a:rPr lang="tr-TR" sz="2400" b="1" dirty="0">
                <a:solidFill>
                  <a:srgbClr val="222222"/>
                </a:solidFill>
                <a:latin typeface="Calibri"/>
              </a:rPr>
              <a:t>Tükenebilir enerji kaynağı olduğu için tekrar yenilenememektedir, </a:t>
            </a:r>
            <a:r>
              <a:rPr lang="en-US" sz="2400" b="1" dirty="0">
                <a:solidFill>
                  <a:srgbClr val="222222"/>
                </a:solidFill>
                <a:latin typeface="Calibri"/>
              </a:rPr>
              <a:t> </a:t>
            </a:r>
          </a:p>
          <a:p>
            <a:r>
              <a:rPr lang="tr-TR" sz="2400" b="1" dirty="0">
                <a:solidFill>
                  <a:srgbClr val="222222"/>
                </a:solidFill>
                <a:latin typeface="Calibri"/>
              </a:rPr>
              <a:t>Bu kaynaklardan çıkan akışkan maddeler genelde aşındırıcı ve kirlilik yaratıcı mineraller içerir, </a:t>
            </a:r>
            <a:r>
              <a:rPr lang="en-US" sz="2400" b="1" dirty="0">
                <a:solidFill>
                  <a:srgbClr val="222222"/>
                </a:solidFill>
                <a:latin typeface="Calibri"/>
              </a:rPr>
              <a:t> </a:t>
            </a:r>
          </a:p>
          <a:p>
            <a:r>
              <a:rPr lang="tr-TR" sz="2400" b="1" dirty="0">
                <a:solidFill>
                  <a:srgbClr val="222222"/>
                </a:solidFill>
                <a:latin typeface="Calibri"/>
              </a:rPr>
              <a:t>Araştırma ve hazırlık maliyetleri yüksektir, </a:t>
            </a:r>
            <a:r>
              <a:rPr lang="en-US" sz="2400" b="1" dirty="0">
                <a:solidFill>
                  <a:srgbClr val="222222"/>
                </a:solidFill>
                <a:latin typeface="Calibri"/>
              </a:rPr>
              <a:t> </a:t>
            </a:r>
          </a:p>
          <a:p>
            <a:r>
              <a:rPr lang="tr-TR" sz="2400" b="1" dirty="0">
                <a:solidFill>
                  <a:srgbClr val="222222"/>
                </a:solidFill>
                <a:latin typeface="Calibri"/>
              </a:rPr>
              <a:t>Sondaj makineleri için yeterli alanın muhakkak olması gerekmektedir, </a:t>
            </a:r>
            <a:r>
              <a:rPr lang="en-US" sz="2400" b="1" dirty="0">
                <a:solidFill>
                  <a:srgbClr val="222222"/>
                </a:solidFill>
                <a:latin typeface="Calibri"/>
              </a:rPr>
              <a:t> </a:t>
            </a:r>
          </a:p>
          <a:p>
            <a:r>
              <a:rPr lang="tr-TR" sz="2400" b="1" dirty="0">
                <a:solidFill>
                  <a:srgbClr val="222222"/>
                </a:solidFill>
                <a:latin typeface="Calibri"/>
              </a:rPr>
              <a:t>Enerji iletimi verimsiz olabilir, </a:t>
            </a:r>
            <a:r>
              <a:rPr lang="en-US" sz="2400" b="1" dirty="0">
                <a:solidFill>
                  <a:srgbClr val="222222"/>
                </a:solidFill>
                <a:latin typeface="Calibri"/>
              </a:rPr>
              <a:t> </a:t>
            </a:r>
          </a:p>
          <a:p>
            <a:r>
              <a:rPr lang="tr-TR" sz="2400" b="1" dirty="0">
                <a:solidFill>
                  <a:srgbClr val="222222"/>
                </a:solidFill>
                <a:latin typeface="Calibri"/>
              </a:rPr>
              <a:t>Bu yüzden jeotermal sistemler yerleşim bölgelerine yakın olmalıdır. </a:t>
            </a:r>
            <a:r>
              <a:rPr lang="en-US" sz="2400" b="1" dirty="0">
                <a:solidFill>
                  <a:srgbClr val="222222"/>
                </a:solidFill>
                <a:latin typeface="Calibri"/>
              </a:rPr>
              <a:t> </a:t>
            </a:r>
          </a:p>
          <a:p>
            <a:endParaRPr lang="tr-TR" sz="2400" dirty="0">
              <a:latin typeface="Calibri"/>
            </a:endParaRPr>
          </a:p>
          <a:p>
            <a:endParaRPr lang="tr-TR" sz="2400" dirty="0">
              <a:solidFill>
                <a:srgbClr val="222222"/>
              </a:solidFill>
            </a:endParaRPr>
          </a:p>
          <a:p>
            <a:endParaRPr lang="tr-TR" dirty="0">
              <a:solidFill>
                <a:srgbClr val="000000"/>
              </a:solidFill>
            </a:endParaRPr>
          </a:p>
        </p:txBody>
      </p:sp>
    </p:spTree>
    <p:extLst>
      <p:ext uri="{BB962C8B-B14F-4D97-AF65-F5344CB8AC3E}">
        <p14:creationId xmlns:p14="http://schemas.microsoft.com/office/powerpoint/2010/main" val="37945980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l="-22000" r="-22000"/>
          </a:stretch>
        </a:blipFill>
        <a:effectLst/>
      </p:bgPr>
    </p:bg>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a:solidFill>
                  <a:srgbClr val="222222"/>
                </a:solidFill>
                <a:latin typeface="Calibri"/>
              </a:rPr>
              <a:t>HİDROJEN ENERJİSİ:</a:t>
            </a:r>
          </a:p>
        </p:txBody>
      </p:sp>
      <p:sp>
        <p:nvSpPr>
          <p:cNvPr id="3" name="İçerik Yer Tutucusu 2"/>
          <p:cNvSpPr>
            <a:spLocks noGrp="1"/>
          </p:cNvSpPr>
          <p:nvPr>
            <p:ph idx="1"/>
          </p:nvPr>
        </p:nvSpPr>
        <p:spPr>
          <a:xfrm>
            <a:off x="457200" y="1600200"/>
            <a:ext cx="8686800" cy="4525963"/>
          </a:xfrm>
        </p:spPr>
        <p:txBody>
          <a:bodyPr vert="horz" lIns="91440" tIns="45720" rIns="91440" bIns="45720" rtlCol="0" anchor="t">
            <a:normAutofit fontScale="92500" lnSpcReduction="10000"/>
          </a:bodyPr>
          <a:lstStyle/>
          <a:p>
            <a:r>
              <a:rPr lang="tr-TR" sz="2400" dirty="0">
                <a:solidFill>
                  <a:srgbClr val="222222"/>
                </a:solidFill>
                <a:latin typeface="Calibri"/>
              </a:rPr>
              <a:t> </a:t>
            </a:r>
            <a:r>
              <a:rPr lang="tr-TR" sz="2400" b="1" dirty="0">
                <a:solidFill>
                  <a:srgbClr val="222222"/>
                </a:solidFill>
                <a:latin typeface="Calibri"/>
              </a:rPr>
              <a:t>Hidrojen enerjisi, doğada bileşikler halinde bulunan hidrojen gazının işlenmesi ve dönüştürülmesi ile oluşan enerji kaynağıdır. Doğal enerji kaynağı olmamasına rağmen, sürdürülebilir ve alternatif enerji kaynakları arasında yer alır.</a:t>
            </a:r>
            <a:r>
              <a:rPr lang="tr-TR" sz="2400" b="1" dirty="0">
                <a:latin typeface="Calibri"/>
              </a:rPr>
              <a:t> </a:t>
            </a:r>
          </a:p>
          <a:p>
            <a:r>
              <a:rPr lang="tr-TR" sz="2400" b="1" dirty="0">
                <a:solidFill>
                  <a:srgbClr val="222222"/>
                </a:solidFill>
                <a:latin typeface="Calibri"/>
              </a:rPr>
              <a:t>Karbon içermediği için fosil atıkların işlenmesinde oluşan zararlı gaz salınımı gibi bir tehlike oluşturmaz. Petrol yakıtlarına göreceli olarak 1,33 kat daha verimlidir. Temiz enerji kaynakları arasında çok önemli bir yere sahiptir. Gelecekte hidrojen ile çalışan otomobiller için yakıt olma niteliğindedir.</a:t>
            </a:r>
          </a:p>
          <a:p>
            <a:r>
              <a:rPr lang="tr-TR" b="1" dirty="0">
                <a:solidFill>
                  <a:srgbClr val="000000"/>
                </a:solidFill>
                <a:latin typeface="Calibri"/>
              </a:rPr>
              <a:t> Hidrojen Enerjisinin Çevresel Etkileri </a:t>
            </a:r>
          </a:p>
          <a:p>
            <a:r>
              <a:rPr lang="tr-TR" sz="2400" b="1" dirty="0">
                <a:solidFill>
                  <a:srgbClr val="222222"/>
                </a:solidFill>
                <a:latin typeface="Calibri"/>
              </a:rPr>
              <a:t>Hidrojen enerjisi en temiz enerji kaynağıdır. Çünkü bu enerji türü yakıldığı zaman sadece su açığa çıkmaktadır. Çevreye hiçbir etkisi bulunmamaktadır</a:t>
            </a:r>
            <a:r>
              <a:rPr lang="tr-TR" sz="2400" dirty="0">
                <a:solidFill>
                  <a:srgbClr val="222222"/>
                </a:solidFill>
                <a:latin typeface="Calibri"/>
              </a:rPr>
              <a:t>.</a:t>
            </a:r>
          </a:p>
          <a:p>
            <a:endParaRPr lang="tr-TR" dirty="0"/>
          </a:p>
        </p:txBody>
      </p:sp>
    </p:spTree>
    <p:extLst>
      <p:ext uri="{BB962C8B-B14F-4D97-AF65-F5344CB8AC3E}">
        <p14:creationId xmlns:p14="http://schemas.microsoft.com/office/powerpoint/2010/main" val="1779869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539552" y="332656"/>
            <a:ext cx="7848872" cy="1143000"/>
          </a:xfrm>
        </p:spPr>
        <p:txBody>
          <a:bodyPr/>
          <a:lstStyle/>
          <a:p>
            <a:r>
              <a:rPr lang="tr-TR" dirty="0" smtClean="0"/>
              <a:t>ENERJİ KAYNAKLARI</a:t>
            </a:r>
            <a:endParaRPr lang="tr-TR" dirty="0"/>
          </a:p>
        </p:txBody>
      </p:sp>
      <p:sp>
        <p:nvSpPr>
          <p:cNvPr id="3" name="İçerik Yer Tutucusu 2"/>
          <p:cNvSpPr>
            <a:spLocks noGrp="1"/>
          </p:cNvSpPr>
          <p:nvPr>
            <p:ph idx="1"/>
          </p:nvPr>
        </p:nvSpPr>
        <p:spPr>
          <a:xfrm>
            <a:off x="0" y="1556792"/>
            <a:ext cx="8712968" cy="5073427"/>
          </a:xfrm>
        </p:spPr>
        <p:txBody>
          <a:bodyPr>
            <a:normAutofit/>
          </a:bodyPr>
          <a:lstStyle/>
          <a:p>
            <a:pPr>
              <a:buNone/>
            </a:pPr>
            <a:r>
              <a:rPr lang="tr-TR" sz="2800" dirty="0" smtClean="0">
                <a:cs typeface="Times New Roman" panose="02020603050405020304" pitchFamily="18" charset="0"/>
              </a:rPr>
              <a:t>		Bir </a:t>
            </a:r>
            <a:r>
              <a:rPr lang="tr-TR" sz="2800" dirty="0">
                <a:cs typeface="Times New Roman" panose="02020603050405020304" pitchFamily="18" charset="0"/>
              </a:rPr>
              <a:t>maddenin iş yapabilme yeteneği için tanımlanan enerjinin elde edildiği kaynaklara denir. Dünyadaki enerji kaynakları, oluşumlarına bağlı olarak yenilenebilir ve yenilenemez enerji kaynakları olmak üzere ikiye ayrılır</a:t>
            </a:r>
            <a:r>
              <a:rPr lang="tr-TR" sz="2800" dirty="0" smtClean="0">
                <a:cs typeface="Times New Roman" panose="02020603050405020304" pitchFamily="18" charset="0"/>
              </a:rPr>
              <a:t>.</a:t>
            </a:r>
          </a:p>
          <a:p>
            <a:pPr>
              <a:buNone/>
            </a:pPr>
            <a:r>
              <a:rPr lang="tr-TR" sz="2800" dirty="0" smtClean="0">
                <a:cs typeface="Times New Roman" panose="02020603050405020304" pitchFamily="18" charset="0"/>
              </a:rPr>
              <a:t> 		</a:t>
            </a:r>
            <a:r>
              <a:rPr lang="tr-TR" sz="2800" b="1" dirty="0" smtClean="0">
                <a:cs typeface="Times New Roman" panose="02020603050405020304" pitchFamily="18" charset="0"/>
              </a:rPr>
              <a:t>Yenilenemez Enerji Kaynakları ; </a:t>
            </a:r>
            <a:r>
              <a:rPr lang="tr-TR" sz="2800" dirty="0" smtClean="0">
                <a:cs typeface="Times New Roman" panose="02020603050405020304" pitchFamily="18" charset="0"/>
              </a:rPr>
              <a:t>Fosil </a:t>
            </a:r>
            <a:r>
              <a:rPr lang="tr-TR" sz="2800" dirty="0">
                <a:cs typeface="Times New Roman" panose="02020603050405020304" pitchFamily="18" charset="0"/>
              </a:rPr>
              <a:t>yakıtlar ve radyoaktif elementlerdir. Bu kaynaklar kullandıkça bitmekte ve yenilerinin gelmesi çok uzun </a:t>
            </a:r>
            <a:r>
              <a:rPr lang="tr-TR" sz="2800" dirty="0" smtClean="0">
                <a:cs typeface="Times New Roman" panose="02020603050405020304" pitchFamily="18" charset="0"/>
              </a:rPr>
              <a:t>sürmektedir.</a:t>
            </a:r>
          </a:p>
          <a:p>
            <a:pPr>
              <a:buNone/>
            </a:pPr>
            <a:r>
              <a:rPr lang="tr-TR" sz="2800" b="1" dirty="0" smtClean="0">
                <a:cs typeface="Times New Roman" panose="02020603050405020304" pitchFamily="18" charset="0"/>
              </a:rPr>
              <a:t>		Yenilenebilir </a:t>
            </a:r>
            <a:r>
              <a:rPr lang="tr-TR" sz="2800" b="1" dirty="0">
                <a:cs typeface="Times New Roman" panose="02020603050405020304" pitchFamily="18" charset="0"/>
              </a:rPr>
              <a:t>E</a:t>
            </a:r>
            <a:r>
              <a:rPr lang="tr-TR" sz="2800" b="1" dirty="0" smtClean="0">
                <a:cs typeface="Times New Roman" panose="02020603050405020304" pitchFamily="18" charset="0"/>
              </a:rPr>
              <a:t>nerji </a:t>
            </a:r>
            <a:r>
              <a:rPr lang="tr-TR" sz="2800" b="1" dirty="0">
                <a:cs typeface="Times New Roman" panose="02020603050405020304" pitchFamily="18" charset="0"/>
              </a:rPr>
              <a:t>K</a:t>
            </a:r>
            <a:r>
              <a:rPr lang="tr-TR" sz="2800" b="1" dirty="0" smtClean="0">
                <a:cs typeface="Times New Roman" panose="02020603050405020304" pitchFamily="18" charset="0"/>
              </a:rPr>
              <a:t>aynakları ; </a:t>
            </a:r>
            <a:r>
              <a:rPr lang="tr-TR" sz="2800" dirty="0" smtClean="0">
                <a:cs typeface="Times New Roman" panose="02020603050405020304" pitchFamily="18" charset="0"/>
              </a:rPr>
              <a:t>Güneş</a:t>
            </a:r>
            <a:r>
              <a:rPr lang="tr-TR" sz="2800" dirty="0">
                <a:cs typeface="Times New Roman" panose="02020603050405020304" pitchFamily="18" charset="0"/>
              </a:rPr>
              <a:t>, rüzgar ve su gibi kendileri tükenmeden diğer enerji kaynaklarının üretilmesi için kullanılan kaynaklara </a:t>
            </a:r>
            <a:r>
              <a:rPr lang="tr-TR" sz="2800" dirty="0" smtClean="0">
                <a:cs typeface="Times New Roman" panose="02020603050405020304" pitchFamily="18" charset="0"/>
              </a:rPr>
              <a:t>denir</a:t>
            </a:r>
            <a:r>
              <a:rPr lang="tr-TR" sz="2800" dirty="0">
                <a:cs typeface="Times New Roman" panose="02020603050405020304" pitchFamily="18" charset="0"/>
              </a:rPr>
              <a:t>. </a:t>
            </a:r>
            <a:endParaRPr lang="tr-TR" sz="2800" dirty="0" smtClean="0">
              <a:cs typeface="Times New Roman" panose="02020603050405020304" pitchFamily="18" charset="0"/>
            </a:endParaRPr>
          </a:p>
          <a:p>
            <a:pPr>
              <a:buNone/>
            </a:pPr>
            <a:endParaRPr lang="tr-TR" dirty="0" smtClean="0"/>
          </a:p>
        </p:txBody>
      </p:sp>
    </p:spTree>
    <p:extLst>
      <p:ext uri="{BB962C8B-B14F-4D97-AF65-F5344CB8AC3E}">
        <p14:creationId xmlns:p14="http://schemas.microsoft.com/office/powerpoint/2010/main" val="42601674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1560" y="332656"/>
            <a:ext cx="7772400" cy="1298575"/>
          </a:xfrm>
        </p:spPr>
        <p:txBody>
          <a:bodyPr>
            <a:normAutofit/>
          </a:bodyPr>
          <a:lstStyle/>
          <a:p>
            <a:pPr fontAlgn="base"/>
            <a:r>
              <a:rPr lang="tr-TR" b="1" dirty="0" smtClean="0">
                <a:solidFill>
                  <a:schemeClr val="bg1">
                    <a:lumMod val="50000"/>
                  </a:schemeClr>
                </a:solidFill>
              </a:rPr>
              <a:t>BİYOGAZ</a:t>
            </a:r>
            <a:endParaRPr lang="tr-TR" dirty="0"/>
          </a:p>
        </p:txBody>
      </p:sp>
      <p:sp>
        <p:nvSpPr>
          <p:cNvPr id="3" name="Subtitle 2"/>
          <p:cNvSpPr>
            <a:spLocks noGrp="1"/>
          </p:cNvSpPr>
          <p:nvPr>
            <p:ph type="subTitle" idx="1"/>
          </p:nvPr>
        </p:nvSpPr>
        <p:spPr>
          <a:xfrm>
            <a:off x="467544" y="1772816"/>
            <a:ext cx="8208912" cy="4320480"/>
          </a:xfrm>
        </p:spPr>
        <p:txBody>
          <a:bodyPr>
            <a:normAutofit fontScale="85000" lnSpcReduction="10000"/>
          </a:bodyPr>
          <a:lstStyle/>
          <a:p>
            <a:pPr algn="l"/>
            <a:r>
              <a:rPr lang="tr-TR" dirty="0" smtClean="0">
                <a:solidFill>
                  <a:schemeClr val="tx1"/>
                </a:solidFill>
              </a:rPr>
              <a:t>İnsanlık tarihinin her döneminde ilerlemenin temel gücü  enerji olmuştur. Günümüzde de enerji kalkınmışlığın bir göstergesi olarak kabul edilmektedir. Ancak gelişen teknoloji ve nüfusla birlikte enerji ihtiyacı her geçen gün artış göstermektedir.</a:t>
            </a:r>
            <a:br>
              <a:rPr lang="tr-TR" dirty="0" smtClean="0">
                <a:solidFill>
                  <a:schemeClr val="tx1"/>
                </a:solidFill>
              </a:rPr>
            </a:br>
            <a:r>
              <a:rPr lang="tr-TR" dirty="0" smtClean="0">
                <a:solidFill>
                  <a:schemeClr val="tx1"/>
                </a:solidFill>
              </a:rPr>
              <a:t/>
            </a:r>
            <a:br>
              <a:rPr lang="tr-TR" dirty="0" smtClean="0">
                <a:solidFill>
                  <a:schemeClr val="tx1"/>
                </a:solidFill>
              </a:rPr>
            </a:br>
            <a:r>
              <a:rPr lang="tr-TR" dirty="0" smtClean="0">
                <a:solidFill>
                  <a:schemeClr val="tx1"/>
                </a:solidFill>
              </a:rPr>
              <a:t/>
            </a:r>
            <a:br>
              <a:rPr lang="tr-TR" dirty="0" smtClean="0">
                <a:solidFill>
                  <a:schemeClr val="tx1"/>
                </a:solidFill>
              </a:rPr>
            </a:br>
            <a:r>
              <a:rPr lang="tr-TR" dirty="0" smtClean="0">
                <a:solidFill>
                  <a:schemeClr val="tx1"/>
                </a:solidFill>
              </a:rPr>
              <a:t>Özellikle 1973 enerji krizinden sonra, ulusal ve uluslararası enerji problemleri günlük yaşamın bir parçası haline gelmiştir.Alternatif  enerji kaynakları  aranmaya başlanmıştır.</a:t>
            </a:r>
            <a:endParaRPr lang="tr-TR" dirty="0">
              <a:solidFill>
                <a:schemeClr val="tx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332656"/>
            <a:ext cx="9144000" cy="6264696"/>
          </a:xfrm>
        </p:spPr>
        <p:txBody>
          <a:bodyPr>
            <a:noAutofit/>
          </a:bodyPr>
          <a:lstStyle/>
          <a:p>
            <a:pPr fontAlgn="base">
              <a:buNone/>
            </a:pPr>
            <a:r>
              <a:rPr lang="tr-TR" sz="2200" dirty="0" smtClean="0"/>
              <a:t>         1973-1975 yıllarında  dünyada enerji fiyatlarının yükselmesi ile  biyogaz konusu tekrar gündeme gelmiştir.</a:t>
            </a:r>
          </a:p>
          <a:p>
            <a:pPr>
              <a:buNone/>
            </a:pPr>
            <a:r>
              <a:rPr lang="tr-TR" sz="2200" b="0" dirty="0" smtClean="0"/>
              <a:t/>
            </a:r>
            <a:br>
              <a:rPr lang="tr-TR" sz="2200" b="0" dirty="0" smtClean="0"/>
            </a:br>
            <a:r>
              <a:rPr lang="tr-TR" sz="2200" dirty="0" smtClean="0"/>
              <a:t>Almanya’da 3 yıl içinde 58 adet tesis kurulmuştur.</a:t>
            </a:r>
          </a:p>
          <a:p>
            <a:pPr>
              <a:buNone/>
            </a:pPr>
            <a:r>
              <a:rPr lang="tr-TR" sz="2200" b="0" dirty="0" smtClean="0"/>
              <a:t/>
            </a:r>
            <a:br>
              <a:rPr lang="tr-TR" sz="2200" b="0" dirty="0" smtClean="0"/>
            </a:br>
            <a:r>
              <a:rPr lang="tr-TR" sz="2200" dirty="0" smtClean="0"/>
              <a:t>İlk kez hayvansal atıklardan enerji üretimi İngiltere’de gerçekleştirilmiştir.</a:t>
            </a:r>
          </a:p>
          <a:p>
            <a:pPr fontAlgn="base">
              <a:buNone/>
            </a:pPr>
            <a:endParaRPr lang="tr-TR" sz="2200" dirty="0" smtClean="0"/>
          </a:p>
          <a:p>
            <a:pPr fontAlgn="base">
              <a:buNone/>
            </a:pPr>
            <a:r>
              <a:rPr lang="tr-TR" sz="2200" dirty="0" smtClean="0"/>
              <a:t>      1900’lü yılların ilk çeyreğin de biyogaz dünyada yaygınlaşmaya başlamıştır.</a:t>
            </a:r>
          </a:p>
          <a:p>
            <a:pPr fontAlgn="base">
              <a:buNone/>
            </a:pPr>
            <a:r>
              <a:rPr lang="tr-TR" sz="2200" b="0" dirty="0" smtClean="0"/>
              <a:t/>
            </a:r>
            <a:br>
              <a:rPr lang="tr-TR" sz="2200" b="0" dirty="0" smtClean="0"/>
            </a:br>
            <a:r>
              <a:rPr lang="tr-TR" sz="2200" dirty="0"/>
              <a:t>Türkiye’de biyogaz ile ilgili çalışmalar 1957 yılında başlamıştır. 1975 yılından sonra Toprak Su Araştırma Enstitüsü ve 1980 de Köy Hizmetleri Genel Müdürlüğü tarafından  yürütülmüştür</a:t>
            </a:r>
            <a:r>
              <a:rPr lang="tr-TR" sz="2200" dirty="0" smtClean="0"/>
              <a:t>.</a:t>
            </a:r>
            <a:endParaRPr lang="tr-TR" sz="2200" dirty="0"/>
          </a:p>
          <a:p>
            <a:pPr>
              <a:buNone/>
            </a:pPr>
            <a:r>
              <a:rPr lang="tr-TR" sz="2200" dirty="0"/>
              <a:t> </a:t>
            </a:r>
            <a:r>
              <a:rPr lang="tr-TR" sz="2200" dirty="0" smtClean="0"/>
              <a:t>     </a:t>
            </a:r>
          </a:p>
          <a:p>
            <a:pPr>
              <a:buNone/>
            </a:pPr>
            <a:r>
              <a:rPr lang="tr-TR" sz="2200" dirty="0"/>
              <a:t> </a:t>
            </a:r>
            <a:r>
              <a:rPr lang="tr-TR" sz="2200" dirty="0" smtClean="0"/>
              <a:t>     Türkiye’de </a:t>
            </a:r>
            <a:r>
              <a:rPr lang="tr-TR" sz="2200" dirty="0"/>
              <a:t>son zamanlar da organik atık, biyokütle ve biyogazdan  enerji eldesine yönelik  kamu ve özel sektör yatırımları artmaya başlamıştır.Öncelikle  Büyükşehir Belediyeleri  çöp atıklarının çözümüne yönelik  olarak atık yakma ve enerji üretim tesisleri kurmaya başlamışlardır</a:t>
            </a:r>
            <a:r>
              <a:rPr lang="tr-TR" sz="2200" dirty="0" smtClean="0"/>
              <a:t>.</a:t>
            </a:r>
            <a:endParaRPr lang="tr-TR" sz="2200"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332656"/>
            <a:ext cx="8229600" cy="1048970"/>
          </a:xfrm>
        </p:spPr>
        <p:txBody>
          <a:bodyPr>
            <a:normAutofit/>
          </a:bodyPr>
          <a:lstStyle/>
          <a:p>
            <a:r>
              <a:rPr lang="tr-TR" b="1" dirty="0"/>
              <a:t>TÜİK verilerine göre</a:t>
            </a:r>
            <a:r>
              <a:rPr lang="tr-TR" b="1" dirty="0" smtClean="0"/>
              <a:t>;</a:t>
            </a:r>
            <a:endParaRPr lang="tr-TR" dirty="0"/>
          </a:p>
        </p:txBody>
      </p:sp>
      <p:sp>
        <p:nvSpPr>
          <p:cNvPr id="3" name="Content Placeholder 2"/>
          <p:cNvSpPr>
            <a:spLocks noGrp="1"/>
          </p:cNvSpPr>
          <p:nvPr>
            <p:ph idx="1"/>
          </p:nvPr>
        </p:nvSpPr>
        <p:spPr/>
        <p:txBody>
          <a:bodyPr>
            <a:normAutofit fontScale="85000" lnSpcReduction="20000"/>
          </a:bodyPr>
          <a:lstStyle/>
          <a:p>
            <a:pPr>
              <a:buNone/>
            </a:pPr>
            <a:r>
              <a:rPr lang="tr-TR" dirty="0" smtClean="0"/>
              <a:t>     34 </a:t>
            </a:r>
            <a:r>
              <a:rPr lang="tr-TR" dirty="0"/>
              <a:t>milyon ton belediye </a:t>
            </a:r>
            <a:r>
              <a:rPr lang="tr-TR" dirty="0" smtClean="0"/>
              <a:t>atığı</a:t>
            </a:r>
          </a:p>
          <a:p>
            <a:pPr>
              <a:buNone/>
            </a:pPr>
            <a:r>
              <a:rPr lang="tr-TR" dirty="0" smtClean="0"/>
              <a:t>	17,5 </a:t>
            </a:r>
            <a:r>
              <a:rPr lang="tr-TR" dirty="0"/>
              <a:t>milyon ton </a:t>
            </a:r>
            <a:r>
              <a:rPr lang="tr-TR" dirty="0" smtClean="0"/>
              <a:t>imalat sanayi atığı</a:t>
            </a:r>
          </a:p>
          <a:p>
            <a:pPr>
              <a:buNone/>
            </a:pPr>
            <a:endParaRPr lang="tr-TR" dirty="0"/>
          </a:p>
          <a:p>
            <a:pPr>
              <a:buNone/>
            </a:pPr>
            <a:r>
              <a:rPr lang="tr-TR" dirty="0" smtClean="0"/>
              <a:t>     Konut </a:t>
            </a:r>
            <a:r>
              <a:rPr lang="tr-TR" dirty="0"/>
              <a:t>başına ortalama günde 1.5 ila 2 kilogram çöp atılan </a:t>
            </a:r>
            <a:r>
              <a:rPr lang="tr-TR" b="1" dirty="0"/>
              <a:t>Türkiye</a:t>
            </a:r>
            <a:r>
              <a:rPr lang="tr-TR" dirty="0"/>
              <a:t>’de günlük ortalama 50 bin ton çöp çıkıyor. </a:t>
            </a:r>
            <a:r>
              <a:rPr lang="tr-TR" dirty="0" smtClean="0"/>
              <a:t> Ülkemizde organik atılardan geri kazanılabilecek  enerji potansiyeli oldukça  yüksektir.</a:t>
            </a:r>
          </a:p>
          <a:p>
            <a:pPr>
              <a:buNone/>
            </a:pPr>
            <a:r>
              <a:rPr lang="tr-TR" b="1" dirty="0"/>
              <a:t> </a:t>
            </a:r>
            <a:r>
              <a:rPr lang="tr-TR" b="1" dirty="0" smtClean="0"/>
              <a:t>    </a:t>
            </a:r>
          </a:p>
          <a:p>
            <a:pPr>
              <a:buNone/>
            </a:pPr>
            <a:r>
              <a:rPr lang="tr-TR" b="1" dirty="0"/>
              <a:t> </a:t>
            </a:r>
            <a:r>
              <a:rPr lang="tr-TR" b="1" dirty="0" smtClean="0"/>
              <a:t>    Türkiye</a:t>
            </a:r>
            <a:r>
              <a:rPr lang="tr-TR" dirty="0" smtClean="0"/>
              <a:t>’de </a:t>
            </a:r>
            <a:r>
              <a:rPr lang="tr-TR" dirty="0"/>
              <a:t>birkaç yıl öncesine kadar atıklardan elektrik üreten 5 tesis bulunurken, şu anda </a:t>
            </a:r>
            <a:r>
              <a:rPr lang="tr-TR" b="1" dirty="0"/>
              <a:t>EPDK</a:t>
            </a:r>
            <a:r>
              <a:rPr lang="tr-TR" dirty="0"/>
              <a:t>’dan alınan lisans sayısı 40’a yaklaştı. </a:t>
            </a:r>
            <a:r>
              <a:rPr lang="tr-TR" dirty="0" smtClean="0"/>
              <a:t/>
            </a:r>
            <a:br>
              <a:rPr lang="tr-TR" dirty="0" smtClean="0"/>
            </a:br>
            <a:endParaRPr lang="tr-TR"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332656"/>
            <a:ext cx="8229600" cy="1872208"/>
          </a:xfrm>
        </p:spPr>
        <p:txBody>
          <a:bodyPr>
            <a:normAutofit/>
          </a:bodyPr>
          <a:lstStyle/>
          <a:p>
            <a:pPr algn="l"/>
            <a:r>
              <a:rPr lang="tr-TR" sz="2400" b="1" dirty="0">
                <a:latin typeface="+mn-lt"/>
              </a:rPr>
              <a:t>Türkiye</a:t>
            </a:r>
            <a:r>
              <a:rPr lang="tr-TR" sz="2400" dirty="0">
                <a:latin typeface="+mn-lt"/>
              </a:rPr>
              <a:t>’de kişi başına düşen günlük atık üretiminde </a:t>
            </a:r>
            <a:r>
              <a:rPr lang="tr-TR" sz="2400" b="1" dirty="0">
                <a:latin typeface="+mn-lt"/>
              </a:rPr>
              <a:t>Muğla </a:t>
            </a:r>
            <a:r>
              <a:rPr lang="tr-TR" sz="2400" dirty="0">
                <a:latin typeface="+mn-lt"/>
              </a:rPr>
              <a:t>2.12 kilogram ile birinci sıradayken </a:t>
            </a:r>
            <a:r>
              <a:rPr lang="tr-TR" sz="2400" b="1" dirty="0">
                <a:latin typeface="+mn-lt"/>
              </a:rPr>
              <a:t>Hakkari </a:t>
            </a:r>
            <a:r>
              <a:rPr lang="tr-TR" sz="2400" dirty="0">
                <a:latin typeface="+mn-lt"/>
              </a:rPr>
              <a:t>0.46 kilogram ile son sırada bulunuyor.</a:t>
            </a:r>
            <a:r>
              <a:rPr lang="tr-TR" sz="2000" dirty="0"/>
              <a:t/>
            </a:r>
            <a:br>
              <a:rPr lang="tr-TR" sz="2000" dirty="0"/>
            </a:br>
            <a:endParaRPr lang="tr-TR" sz="2000" dirty="0"/>
          </a:p>
        </p:txBody>
      </p:sp>
      <p:pic>
        <p:nvPicPr>
          <p:cNvPr id="4" name="Content Placeholder 3" descr="çöp.jpg"/>
          <p:cNvPicPr>
            <a:picLocks noGrp="1" noChangeAspect="1"/>
          </p:cNvPicPr>
          <p:nvPr>
            <p:ph idx="1"/>
          </p:nvPr>
        </p:nvPicPr>
        <p:blipFill>
          <a:blip r:embed="rId2" cstate="print"/>
          <a:stretch>
            <a:fillRect/>
          </a:stretch>
        </p:blipFill>
        <p:spPr>
          <a:xfrm>
            <a:off x="1403648" y="2060848"/>
            <a:ext cx="6219056" cy="4320480"/>
          </a:xfr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520" y="6021288"/>
            <a:ext cx="8229600" cy="634082"/>
          </a:xfrm>
        </p:spPr>
        <p:txBody>
          <a:bodyPr>
            <a:normAutofit fontScale="90000"/>
          </a:bodyPr>
          <a:lstStyle/>
          <a:p>
            <a:r>
              <a:rPr lang="tr-TR" sz="2800" dirty="0" smtClean="0"/>
              <a:t/>
            </a:r>
            <a:br>
              <a:rPr lang="tr-TR" sz="2800" dirty="0" smtClean="0"/>
            </a:br>
            <a:r>
              <a:rPr lang="tr-TR" sz="2000" b="1" dirty="0" smtClean="0"/>
              <a:t>Şekil 4. </a:t>
            </a:r>
            <a:r>
              <a:rPr lang="tr-TR" sz="2000" dirty="0" smtClean="0">
                <a:latin typeface="+mn-lt"/>
              </a:rPr>
              <a:t>Ankara katı atık tesisi</a:t>
            </a:r>
            <a:r>
              <a:rPr lang="tr-TR" sz="2800" dirty="0" smtClean="0"/>
              <a:t/>
            </a:r>
            <a:br>
              <a:rPr lang="tr-TR" sz="2800" dirty="0" smtClean="0"/>
            </a:br>
            <a:endParaRPr lang="tr-TR" sz="2800" dirty="0"/>
          </a:p>
        </p:txBody>
      </p:sp>
      <p:pic>
        <p:nvPicPr>
          <p:cNvPr id="4" name="Content Placeholder 3" descr="çöp2.jpg"/>
          <p:cNvPicPr>
            <a:picLocks noGrp="1" noChangeAspect="1"/>
          </p:cNvPicPr>
          <p:nvPr>
            <p:ph idx="1"/>
          </p:nvPr>
        </p:nvPicPr>
        <p:blipFill>
          <a:blip r:embed="rId2" cstate="print"/>
          <a:stretch>
            <a:fillRect/>
          </a:stretch>
        </p:blipFill>
        <p:spPr>
          <a:xfrm>
            <a:off x="0" y="0"/>
            <a:ext cx="9144000" cy="6080760"/>
          </a:xfr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584" y="260648"/>
            <a:ext cx="7931224" cy="1143000"/>
          </a:xfrm>
        </p:spPr>
        <p:txBody>
          <a:bodyPr>
            <a:noAutofit/>
          </a:bodyPr>
          <a:lstStyle/>
          <a:p>
            <a:pPr algn="l"/>
            <a:r>
              <a:rPr lang="tr-TR" sz="2400" dirty="0" smtClean="0">
                <a:latin typeface="+mn-lt"/>
              </a:rPr>
              <a:t>Topraksız tarım uygulamalarıyla salkım domates üretiminin yanısıra, gıdadan kozmetiğe </a:t>
            </a:r>
            <a:r>
              <a:rPr lang="tr-TR" sz="2400" dirty="0">
                <a:latin typeface="+mn-lt"/>
              </a:rPr>
              <a:t>kadar çok geniş kullanım alanına sahip olduğu düşünülen yosun üretimi </a:t>
            </a:r>
            <a:r>
              <a:rPr lang="tr-TR" sz="2400" dirty="0" smtClean="0">
                <a:latin typeface="+mn-lt"/>
              </a:rPr>
              <a:t>de gerçekleştiriliyor.</a:t>
            </a:r>
            <a:endParaRPr lang="tr-TR" sz="2400" dirty="0">
              <a:latin typeface="+mn-lt"/>
            </a:endParaRPr>
          </a:p>
        </p:txBody>
      </p:sp>
      <p:pic>
        <p:nvPicPr>
          <p:cNvPr id="4" name="Content Placeholder 3" descr="mamak_coplugu_domates.jpg"/>
          <p:cNvPicPr>
            <a:picLocks noGrp="1" noChangeAspect="1"/>
          </p:cNvPicPr>
          <p:nvPr>
            <p:ph idx="1"/>
          </p:nvPr>
        </p:nvPicPr>
        <p:blipFill>
          <a:blip r:embed="rId2" cstate="print"/>
          <a:stretch>
            <a:fillRect/>
          </a:stretch>
        </p:blipFill>
        <p:spPr>
          <a:xfrm>
            <a:off x="1115616" y="1556792"/>
            <a:ext cx="6840760" cy="4824536"/>
          </a:xfr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3000" b="-3000"/>
          </a:stretch>
        </a:blipFill>
        <a:effectLst/>
      </p:bgPr>
    </p:bg>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endParaRPr lang="tr-TR"/>
          </a:p>
        </p:txBody>
      </p:sp>
      <p:sp>
        <p:nvSpPr>
          <p:cNvPr id="5" name="4 İçerik Yer Tutucusu"/>
          <p:cNvSpPr>
            <a:spLocks noGrp="1"/>
          </p:cNvSpPr>
          <p:nvPr>
            <p:ph idx="1"/>
          </p:nvPr>
        </p:nvSpPr>
        <p:spPr/>
        <p:txBody>
          <a:bodyPr/>
          <a:lstStyle/>
          <a:p>
            <a:endParaRPr lang="tr-T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endParaRPr lang="tr-TR"/>
          </a:p>
        </p:txBody>
      </p:sp>
      <p:sp>
        <p:nvSpPr>
          <p:cNvPr id="3" name="2 İçerik Yer Tutucusu"/>
          <p:cNvSpPr>
            <a:spLocks noGrp="1"/>
          </p:cNvSpPr>
          <p:nvPr>
            <p:ph idx="1"/>
          </p:nvPr>
        </p:nvSpPr>
        <p:spPr/>
        <p:txBody>
          <a:bodyPr/>
          <a:lstStyle/>
          <a:p>
            <a:endParaRPr lang="tr-T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endParaRPr lang="tr-TR"/>
          </a:p>
        </p:txBody>
      </p:sp>
      <p:sp>
        <p:nvSpPr>
          <p:cNvPr id="3" name="2 İçerik Yer Tutucusu"/>
          <p:cNvSpPr>
            <a:spLocks noGrp="1"/>
          </p:cNvSpPr>
          <p:nvPr>
            <p:ph idx="1"/>
          </p:nvPr>
        </p:nvSpPr>
        <p:spPr/>
        <p:txBody>
          <a:bodyPr/>
          <a:lstStyle/>
          <a:p>
            <a:endParaRPr lang="tr-T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2000" r="-2000"/>
          </a:stretch>
        </a:blipFill>
        <a:effectLst/>
      </p:bgPr>
    </p:bg>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b="1" dirty="0" smtClean="0"/>
              <a:t>DALGA ENERJİSİ</a:t>
            </a:r>
            <a:endParaRPr lang="tr-TR" b="1" dirty="0"/>
          </a:p>
        </p:txBody>
      </p:sp>
      <p:sp>
        <p:nvSpPr>
          <p:cNvPr id="3" name="2 İçerik Yer Tutucusu"/>
          <p:cNvSpPr>
            <a:spLocks noGrp="1"/>
          </p:cNvSpPr>
          <p:nvPr>
            <p:ph idx="1"/>
          </p:nvPr>
        </p:nvSpPr>
        <p:spPr>
          <a:xfrm>
            <a:off x="0" y="1600200"/>
            <a:ext cx="8686800" cy="4525963"/>
          </a:xfrm>
        </p:spPr>
        <p:txBody>
          <a:bodyPr>
            <a:normAutofit fontScale="77500" lnSpcReduction="20000"/>
          </a:bodyPr>
          <a:lstStyle/>
          <a:p>
            <a:pPr>
              <a:buNone/>
            </a:pPr>
            <a:r>
              <a:rPr lang="tr-TR" dirty="0" smtClean="0"/>
              <a:t>		Dünya yüzeyinin farklı ısınması sonucu oluşan rüzgarların deniz yüzeyinde esmesi ile meydana gelen deniz dalgalarındaki gücün diğer yenilenebilir enerji kaynaklarındakinden daha kesif olduğu hesaplanmıştır (10-15 defa daha fazla). Kullanabildiği takdirde bol ve çoğu ülkenin elde edebileceği kadar yaygındır.</a:t>
            </a:r>
          </a:p>
          <a:p>
            <a:pPr>
              <a:buNone/>
            </a:pPr>
            <a:r>
              <a:rPr lang="tr-TR" dirty="0" smtClean="0"/>
              <a:t>		Her ne kadar bulunduğu yere göre değişse de ortalama günlük güneş enerjisi akışı metre kare başına 100 </a:t>
            </a:r>
            <a:r>
              <a:rPr lang="tr-TR" dirty="0" err="1" smtClean="0"/>
              <a:t>W’dır</a:t>
            </a:r>
            <a:r>
              <a:rPr lang="tr-TR" dirty="0" smtClean="0"/>
              <a:t>. Güneş enerjisinin kullanımında yüzey etkin olduğundan yüzey örnek verilirse; ideal şartlarda 1 </a:t>
            </a:r>
            <a:r>
              <a:rPr lang="tr-TR" dirty="0" err="1" smtClean="0"/>
              <a:t>kW</a:t>
            </a:r>
            <a:r>
              <a:rPr lang="tr-TR" dirty="0" smtClean="0"/>
              <a:t> elektrik üretimi için 10 metrekarelik bir alan gereklidir. Rüzgar enerjisi kullanılarak aynı miktarda elektrik üretimi için 2 metrekare yer gereklidir. (1-5 veya 1-10) Dalga gücü için bu alan sadece 1 metrekaredir. (Kıyı Dalgası) </a:t>
            </a:r>
            <a:r>
              <a:rPr lang="tr-TR" dirty="0" smtClean="0">
                <a:solidFill>
                  <a:srgbClr val="FF0000"/>
                </a:solidFill>
              </a:rPr>
              <a:t>[2] </a:t>
            </a:r>
            <a:r>
              <a:rPr lang="tr-TR" dirty="0" smtClean="0"/>
              <a:t>Ayrıca okyanuslardaki bu gücün sadece yüzde biri bugünkü dünya enerji talebinin beş katından fazladır. </a:t>
            </a:r>
            <a:r>
              <a:rPr lang="tr-TR" dirty="0" smtClean="0">
                <a:solidFill>
                  <a:srgbClr val="FF0000"/>
                </a:solidFill>
              </a:rPr>
              <a:t>[3] </a:t>
            </a:r>
            <a:endParaRPr lang="tr-TR" dirty="0">
              <a:solidFill>
                <a:srgbClr val="FF0000"/>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7117432" y="4797152"/>
            <a:ext cx="2026568" cy="1228998"/>
          </a:xfrm>
        </p:spPr>
        <p:txBody>
          <a:bodyPr/>
          <a:lstStyle/>
          <a:p>
            <a:endParaRPr lang="tr-TR" dirty="0"/>
          </a:p>
        </p:txBody>
      </p:sp>
      <p:sp>
        <p:nvSpPr>
          <p:cNvPr id="3" name="İçerik Yer Tutucusu 2"/>
          <p:cNvSpPr>
            <a:spLocks noGrp="1"/>
          </p:cNvSpPr>
          <p:nvPr>
            <p:ph idx="1"/>
          </p:nvPr>
        </p:nvSpPr>
        <p:spPr>
          <a:xfrm>
            <a:off x="251520" y="620688"/>
            <a:ext cx="8640960" cy="5976664"/>
          </a:xfrm>
        </p:spPr>
        <p:txBody>
          <a:bodyPr>
            <a:normAutofit fontScale="92500" lnSpcReduction="20000"/>
          </a:bodyPr>
          <a:lstStyle/>
          <a:p>
            <a:pPr marL="0" indent="0">
              <a:buNone/>
            </a:pPr>
            <a:r>
              <a:rPr lang="tr-TR" sz="2400" dirty="0" smtClean="0">
                <a:cs typeface="Times New Roman" panose="02020603050405020304" pitchFamily="18" charset="0"/>
              </a:rPr>
              <a:t>	</a:t>
            </a:r>
            <a:r>
              <a:rPr lang="tr-TR" sz="2600" dirty="0" smtClean="0">
                <a:cs typeface="Times New Roman" panose="02020603050405020304" pitchFamily="18" charset="0"/>
              </a:rPr>
              <a:t>Gelişmekte </a:t>
            </a:r>
            <a:r>
              <a:rPr lang="tr-TR" sz="2600" dirty="0">
                <a:cs typeface="Times New Roman" panose="02020603050405020304" pitchFamily="18" charset="0"/>
              </a:rPr>
              <a:t>olan  teknoloji ile birlikte ham petrol ve doğal gaz fiyatlarındaki artışlar ve bunların çevre üzerindeki olumsuz etkileri, bir gün bu enerji kaynaklarının </a:t>
            </a:r>
            <a:r>
              <a:rPr lang="tr-TR" sz="2600" dirty="0" smtClean="0">
                <a:cs typeface="Times New Roman" panose="02020603050405020304" pitchFamily="18" charset="0"/>
              </a:rPr>
              <a:t>bitecek olması yenilenebilir enerji </a:t>
            </a:r>
            <a:r>
              <a:rPr lang="tr-TR" sz="2600" dirty="0">
                <a:cs typeface="Times New Roman" panose="02020603050405020304" pitchFamily="18" charset="0"/>
              </a:rPr>
              <a:t>kaynaklarının önemini </a:t>
            </a:r>
            <a:r>
              <a:rPr lang="tr-TR" sz="2600" dirty="0" smtClean="0">
                <a:cs typeface="Times New Roman" panose="02020603050405020304" pitchFamily="18" charset="0"/>
              </a:rPr>
              <a:t>artırmaktadır.</a:t>
            </a:r>
          </a:p>
          <a:p>
            <a:pPr marL="0" indent="0">
              <a:buNone/>
            </a:pPr>
            <a:r>
              <a:rPr lang="tr-TR" sz="2600" dirty="0" smtClean="0">
                <a:cs typeface="Times New Roman" panose="02020603050405020304" pitchFamily="18" charset="0"/>
              </a:rPr>
              <a:t>	Bugün </a:t>
            </a:r>
            <a:r>
              <a:rPr lang="tr-TR" sz="2600" dirty="0">
                <a:cs typeface="Times New Roman" panose="02020603050405020304" pitchFamily="18" charset="0"/>
              </a:rPr>
              <a:t>gelişmiş veya gelişmekte olan ülkeler kendi olanakları içinde değişik enerji kaynaklarının kullanılmasına öncelik vermektedirler</a:t>
            </a:r>
            <a:r>
              <a:rPr lang="tr-TR" sz="2600" dirty="0" smtClean="0">
                <a:cs typeface="Times New Roman" panose="02020603050405020304" pitchFamily="18" charset="0"/>
              </a:rPr>
              <a:t>.</a:t>
            </a:r>
          </a:p>
          <a:p>
            <a:pPr marL="0" indent="0">
              <a:buNone/>
            </a:pPr>
            <a:endParaRPr lang="tr-TR" sz="2600" dirty="0" smtClean="0">
              <a:cs typeface="Times New Roman" panose="02020603050405020304" pitchFamily="18" charset="0"/>
            </a:endParaRPr>
          </a:p>
          <a:p>
            <a:pPr>
              <a:buNone/>
            </a:pPr>
            <a:r>
              <a:rPr lang="tr-TR" sz="2600" u="sng" dirty="0">
                <a:cs typeface="Times New Roman" panose="02020603050405020304" pitchFamily="18" charset="0"/>
              </a:rPr>
              <a:t>Yenilenebilir Enerji Kaynakları </a:t>
            </a:r>
            <a:r>
              <a:rPr lang="tr-TR" sz="2600" u="sng" dirty="0" smtClean="0">
                <a:cs typeface="Times New Roman" panose="02020603050405020304" pitchFamily="18" charset="0"/>
              </a:rPr>
              <a:t>Nelerdir?</a:t>
            </a:r>
          </a:p>
          <a:p>
            <a:pPr marL="514350" indent="-514350">
              <a:buFont typeface="+mj-lt"/>
              <a:buAutoNum type="arabicPeriod"/>
            </a:pPr>
            <a:r>
              <a:rPr lang="tr-TR" sz="2600" dirty="0" smtClean="0">
                <a:cs typeface="Times New Roman" panose="02020603050405020304" pitchFamily="18" charset="0"/>
              </a:rPr>
              <a:t>Güneş Enerjisi</a:t>
            </a:r>
          </a:p>
          <a:p>
            <a:pPr marL="514350" indent="-514350">
              <a:buFont typeface="+mj-lt"/>
              <a:buAutoNum type="arabicPeriod"/>
            </a:pPr>
            <a:r>
              <a:rPr lang="tr-TR" sz="2600" dirty="0" smtClean="0">
                <a:cs typeface="Times New Roman" panose="02020603050405020304" pitchFamily="18" charset="0"/>
              </a:rPr>
              <a:t>Rüzgar Enerjisi</a:t>
            </a:r>
          </a:p>
          <a:p>
            <a:pPr marL="514350" indent="-514350">
              <a:buFont typeface="+mj-lt"/>
              <a:buAutoNum type="arabicPeriod"/>
            </a:pPr>
            <a:r>
              <a:rPr lang="tr-TR" sz="2600" dirty="0" smtClean="0">
                <a:cs typeface="Times New Roman" panose="02020603050405020304" pitchFamily="18" charset="0"/>
              </a:rPr>
              <a:t>Hidroelektrik Enerji</a:t>
            </a:r>
          </a:p>
          <a:p>
            <a:pPr marL="514350" indent="-514350">
              <a:buFont typeface="+mj-lt"/>
              <a:buAutoNum type="arabicPeriod"/>
            </a:pPr>
            <a:r>
              <a:rPr lang="tr-TR" sz="2600" dirty="0" smtClean="0">
                <a:cs typeface="Times New Roman" panose="02020603050405020304" pitchFamily="18" charset="0"/>
              </a:rPr>
              <a:t>Jeotermal Enerji</a:t>
            </a:r>
          </a:p>
          <a:p>
            <a:pPr marL="514350" indent="-514350">
              <a:buFont typeface="+mj-lt"/>
              <a:buAutoNum type="arabicPeriod"/>
            </a:pPr>
            <a:r>
              <a:rPr lang="tr-TR" sz="2600" dirty="0" smtClean="0">
                <a:cs typeface="Times New Roman" panose="02020603050405020304" pitchFamily="18" charset="0"/>
              </a:rPr>
              <a:t>Hidrojen Enerjisi</a:t>
            </a:r>
          </a:p>
          <a:p>
            <a:pPr marL="514350" indent="-514350">
              <a:buFont typeface="+mj-lt"/>
              <a:buAutoNum type="arabicPeriod"/>
            </a:pPr>
            <a:r>
              <a:rPr lang="tr-TR" sz="2600" dirty="0" err="1" smtClean="0">
                <a:cs typeface="Times New Roman" panose="02020603050405020304" pitchFamily="18" charset="0"/>
              </a:rPr>
              <a:t>Biyokütle</a:t>
            </a:r>
            <a:r>
              <a:rPr lang="tr-TR" sz="2600" dirty="0" smtClean="0">
                <a:cs typeface="Times New Roman" panose="02020603050405020304" pitchFamily="18" charset="0"/>
              </a:rPr>
              <a:t> Enerjisi</a:t>
            </a:r>
          </a:p>
          <a:p>
            <a:pPr marL="514350" indent="-514350">
              <a:buFont typeface="+mj-lt"/>
              <a:buAutoNum type="arabicPeriod"/>
            </a:pPr>
            <a:r>
              <a:rPr lang="tr-TR" sz="2600" dirty="0" smtClean="0">
                <a:cs typeface="Times New Roman" panose="02020603050405020304" pitchFamily="18" charset="0"/>
              </a:rPr>
              <a:t>Okyanus Enerjisi</a:t>
            </a:r>
            <a:endParaRPr lang="tr-TR" sz="2600" dirty="0">
              <a:cs typeface="Times New Roman" panose="02020603050405020304" pitchFamily="18" charset="0"/>
            </a:endParaRPr>
          </a:p>
        </p:txBody>
      </p:sp>
    </p:spTree>
    <p:extLst>
      <p:ext uri="{BB962C8B-B14F-4D97-AF65-F5344CB8AC3E}">
        <p14:creationId xmlns:p14="http://schemas.microsoft.com/office/powerpoint/2010/main" val="56305436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endParaRPr lang="tr-TR"/>
          </a:p>
        </p:txBody>
      </p:sp>
      <p:sp>
        <p:nvSpPr>
          <p:cNvPr id="3" name="2 İçerik Yer Tutucusu"/>
          <p:cNvSpPr>
            <a:spLocks noGrp="1"/>
          </p:cNvSpPr>
          <p:nvPr>
            <p:ph idx="1"/>
          </p:nvPr>
        </p:nvSpPr>
        <p:spPr>
          <a:xfrm>
            <a:off x="0" y="764704"/>
            <a:ext cx="8686800" cy="5361459"/>
          </a:xfrm>
        </p:spPr>
        <p:txBody>
          <a:bodyPr>
            <a:normAutofit fontScale="77500" lnSpcReduction="20000"/>
          </a:bodyPr>
          <a:lstStyle/>
          <a:p>
            <a:pPr>
              <a:buNone/>
            </a:pPr>
            <a:r>
              <a:rPr lang="tr-TR" dirty="0" smtClean="0"/>
              <a:t>		Dalga enerjisinin önemli olumlu yönleri bulunmaktadır. Güç kaynağının sonsuz ve bol olması, fosil yakıtlara bağımlılığı, küresel ısınmayı, asit yağmurlarını, her türlü kirliliği dolaylı olarak azaltması, iş sahası açması, elektrik şebekesinin olmadığı uzak alanlara elektrik sağlaması, deniz ortamında yapılacak diğer çalışmalarda potansiyel teknolojinin kullanımına olanak tanıması, tuzlu suyun tatlı suya çevrilip ihtiyaç bulunan bölgeye pompalanması, deniz dibi zenginliklerinin yüzeye pompalanması ve kıyıların korunması gibi alanlara yeni bir yaklaşım getirmektedir.</a:t>
            </a:r>
          </a:p>
          <a:p>
            <a:pPr>
              <a:buNone/>
            </a:pPr>
            <a:r>
              <a:rPr lang="tr-TR" dirty="0" smtClean="0"/>
              <a:t>		Bununla birlikte; deniz dalgasının kullanılmasında birtakım sınırlamalar da bulunmaktadır. Her dalga boyutunun kullanılması için bir tasarımın oluşturulamaması, gemi rotalarının geçtiği yollar, askeri tatbikatlar, balık avlanma sahaları, su altı kabloları gibi kısıtlamalar büyük dalga enerjisi projelerine başlamadan önce dikkate </a:t>
            </a:r>
            <a:r>
              <a:rPr lang="tr-TR" dirty="0" err="1" smtClean="0"/>
              <a:t>alınmasi</a:t>
            </a:r>
            <a:r>
              <a:rPr lang="tr-TR" dirty="0" smtClean="0"/>
              <a:t> gereken hususlardır. </a:t>
            </a:r>
            <a:r>
              <a:rPr lang="tr-TR" dirty="0" smtClean="0">
                <a:solidFill>
                  <a:srgbClr val="FF0000"/>
                </a:solidFill>
              </a:rPr>
              <a:t>[4] </a:t>
            </a:r>
            <a:endParaRPr lang="tr-TR" dirty="0">
              <a:solidFill>
                <a:srgbClr val="FF0000"/>
              </a:solidFill>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539552" y="5157192"/>
            <a:ext cx="8229600" cy="648072"/>
          </a:xfrm>
        </p:spPr>
        <p:txBody>
          <a:bodyPr>
            <a:normAutofit/>
          </a:bodyPr>
          <a:lstStyle/>
          <a:p>
            <a:r>
              <a:rPr lang="tr-TR" sz="1800" b="1" dirty="0" smtClean="0"/>
              <a:t>Şekil 5. </a:t>
            </a:r>
            <a:r>
              <a:rPr lang="tr-TR" sz="1800" dirty="0" smtClean="0"/>
              <a:t>Dalga enerjisi için mevcut sistemler ve işlemler</a:t>
            </a:r>
            <a:endParaRPr lang="tr-TR" sz="1800" b="1" dirty="0"/>
          </a:p>
        </p:txBody>
      </p:sp>
      <p:pic>
        <p:nvPicPr>
          <p:cNvPr id="4" name="3 İçerik Yer Tutucusu" descr="dalga enerjisi.png"/>
          <p:cNvPicPr>
            <a:picLocks noGrp="1" noChangeAspect="1"/>
          </p:cNvPicPr>
          <p:nvPr>
            <p:ph idx="1"/>
          </p:nvPr>
        </p:nvPicPr>
        <p:blipFill>
          <a:blip r:embed="rId2" cstate="print"/>
          <a:stretch>
            <a:fillRect/>
          </a:stretch>
        </p:blipFill>
        <p:spPr>
          <a:xfrm>
            <a:off x="-1" y="1628800"/>
            <a:ext cx="9151123" cy="3528392"/>
          </a:xfr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etin kutusu"/>
          <p:cNvSpPr txBox="1"/>
          <p:nvPr/>
        </p:nvSpPr>
        <p:spPr>
          <a:xfrm>
            <a:off x="2555776" y="5517232"/>
            <a:ext cx="4536504" cy="369332"/>
          </a:xfrm>
          <a:prstGeom prst="rect">
            <a:avLst/>
          </a:prstGeom>
          <a:noFill/>
        </p:spPr>
        <p:txBody>
          <a:bodyPr wrap="square" rtlCol="0">
            <a:spAutoFit/>
          </a:bodyPr>
          <a:lstStyle/>
          <a:p>
            <a:r>
              <a:rPr lang="tr-TR" b="1" dirty="0" smtClean="0"/>
              <a:t>Şekil 1. </a:t>
            </a:r>
            <a:r>
              <a:rPr lang="tr-TR" dirty="0" smtClean="0"/>
              <a:t>Enerji kaynakları ve çeşitleri</a:t>
            </a:r>
            <a:endParaRPr lang="tr-TR" b="1" dirty="0"/>
          </a:p>
        </p:txBody>
      </p:sp>
      <p:pic>
        <p:nvPicPr>
          <p:cNvPr id="1026" name="Picture 2" descr="enerji-kaynaklari-nelerdir"/>
          <p:cNvPicPr>
            <a:picLocks noChangeAspect="1" noChangeArrowheads="1"/>
          </p:cNvPicPr>
          <p:nvPr/>
        </p:nvPicPr>
        <p:blipFill>
          <a:blip r:embed="rId2" cstate="print"/>
          <a:srcRect/>
          <a:stretch>
            <a:fillRect/>
          </a:stretch>
        </p:blipFill>
        <p:spPr bwMode="auto">
          <a:xfrm>
            <a:off x="-35041" y="1196752"/>
            <a:ext cx="9179041" cy="4176464"/>
          </a:xfrm>
          <a:prstGeom prst="rect">
            <a:avLst/>
          </a:prstGeom>
          <a:noFill/>
        </p:spPr>
      </p:pic>
    </p:spTree>
    <p:extLst>
      <p:ext uri="{BB962C8B-B14F-4D97-AF65-F5344CB8AC3E}">
        <p14:creationId xmlns:p14="http://schemas.microsoft.com/office/powerpoint/2010/main" val="40627969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un energy ile ilgili görsel sonucu"/>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20910036" cy="1007233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tr-TR" b="1" dirty="0" smtClean="0"/>
              <a:t>GÜNEŞ ENERJİSİ</a:t>
            </a:r>
            <a:endParaRPr lang="tr-TR" b="1" dirty="0"/>
          </a:p>
        </p:txBody>
      </p:sp>
      <p:sp>
        <p:nvSpPr>
          <p:cNvPr id="3" name="Content Placeholder 2"/>
          <p:cNvSpPr>
            <a:spLocks noGrp="1"/>
          </p:cNvSpPr>
          <p:nvPr>
            <p:ph idx="1"/>
          </p:nvPr>
        </p:nvSpPr>
        <p:spPr>
          <a:xfrm>
            <a:off x="538709" y="1690688"/>
            <a:ext cx="7886700" cy="5366478"/>
          </a:xfrm>
        </p:spPr>
        <p:txBody>
          <a:bodyPr>
            <a:normAutofit fontScale="85000" lnSpcReduction="10000"/>
          </a:bodyPr>
          <a:lstStyle/>
          <a:p>
            <a:r>
              <a:rPr lang="tr-TR" dirty="0" smtClean="0">
                <a:solidFill>
                  <a:schemeClr val="bg1"/>
                </a:solidFill>
              </a:rPr>
              <a:t>Güneş enerjisi, kaynağı Güneş olan ısı ve parlak ışıktır. Güneş'in çekirdeğinde yer alan füzyon süreci ile açığa çıkan ışınım enerjisidir.Bu enerjiden yararlanma çalışmaları 1970'lerden sonra hız kazanmış,çevresel olarak temiz bir birincil enerji kaynağı olarak kendini kabul ettirmiştir.</a:t>
            </a:r>
          </a:p>
          <a:p>
            <a:r>
              <a:rPr lang="tr-TR" dirty="0" smtClean="0">
                <a:solidFill>
                  <a:schemeClr val="bg1"/>
                </a:solidFill>
              </a:rPr>
              <a:t>Güneş enerjisini ışık,ısı enerjisi ya da direkt elektrik elde etmek şeklinde kullanılmaktadır.</a:t>
            </a:r>
          </a:p>
          <a:p>
            <a:r>
              <a:rPr lang="tr-TR" dirty="0" smtClean="0">
                <a:solidFill>
                  <a:schemeClr val="bg1"/>
                </a:solidFill>
              </a:rPr>
              <a:t>Mimaride güneş enerjisinden yararlanan tasarımlar çok az daha ilave enerji kullanmak suretiyle, konfor sıcaklığı ve ışık seviyesinin elde edilmesini hedefler. Seralar da buna örnek verilebilir.</a:t>
            </a:r>
            <a:endParaRPr lang="tr-TR" dirty="0" smtClean="0"/>
          </a:p>
          <a:p>
            <a:endParaRPr lang="tr-TR" dirty="0" smtClean="0"/>
          </a:p>
          <a:p>
            <a:endParaRPr lang="tr-TR" dirty="0" smtClean="0"/>
          </a:p>
          <a:p>
            <a:endParaRPr lang="tr-TR" dirty="0"/>
          </a:p>
        </p:txBody>
      </p:sp>
    </p:spTree>
    <p:extLst>
      <p:ext uri="{BB962C8B-B14F-4D97-AF65-F5344CB8AC3E}">
        <p14:creationId xmlns:p14="http://schemas.microsoft.com/office/powerpoint/2010/main" val="195671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3562" y="1"/>
            <a:ext cx="7886700" cy="1325563"/>
          </a:xfrm>
        </p:spPr>
        <p:txBody>
          <a:bodyPr>
            <a:normAutofit fontScale="90000"/>
          </a:bodyPr>
          <a:lstStyle/>
          <a:p>
            <a:r>
              <a:rPr lang="tr-TR" b="1" dirty="0" smtClean="0">
                <a:solidFill>
                  <a:srgbClr val="FF0000"/>
                </a:solidFill>
              </a:rPr>
              <a:t>YAYGIN GÜNEŞ ENERJİSİ KULLANIMLARI</a:t>
            </a:r>
            <a:endParaRPr lang="tr-TR" b="1" dirty="0">
              <a:solidFill>
                <a:srgbClr val="FF0000"/>
              </a:solidFill>
            </a:endParaRPr>
          </a:p>
        </p:txBody>
      </p:sp>
      <p:sp>
        <p:nvSpPr>
          <p:cNvPr id="3" name="Content Placeholder 2"/>
          <p:cNvSpPr>
            <a:spLocks noGrp="1"/>
          </p:cNvSpPr>
          <p:nvPr>
            <p:ph idx="1"/>
          </p:nvPr>
        </p:nvSpPr>
        <p:spPr>
          <a:xfrm>
            <a:off x="395536" y="1412776"/>
            <a:ext cx="8208912" cy="5445224"/>
          </a:xfrm>
        </p:spPr>
        <p:txBody>
          <a:bodyPr>
            <a:normAutofit fontScale="70000" lnSpcReduction="20000"/>
          </a:bodyPr>
          <a:lstStyle/>
          <a:p>
            <a:pPr lvl="0"/>
            <a:r>
              <a:rPr lang="tr-TR" b="1" dirty="0" smtClean="0">
                <a:solidFill>
                  <a:srgbClr val="FF0000"/>
                </a:solidFill>
              </a:rPr>
              <a:t>Düzlemsel güneş kollektörleri: </a:t>
            </a:r>
            <a:r>
              <a:rPr lang="tr-TR" dirty="0" smtClean="0"/>
              <a:t>Türkiye'de de çok yaygın olarak kullanılan, evlerde sıcak su elde etmede kullanılan sistemlerdir.</a:t>
            </a:r>
          </a:p>
          <a:p>
            <a:r>
              <a:rPr lang="tr-TR" b="1" dirty="0" smtClean="0">
                <a:solidFill>
                  <a:srgbClr val="FF0000"/>
                </a:solidFill>
              </a:rPr>
              <a:t>Yek-Odaklı güneş enerjisi santralleri:</a:t>
            </a:r>
            <a:r>
              <a:rPr lang="tr-TR" dirty="0" smtClean="0"/>
              <a:t>Merkezi bir odağa yönlendirilmiş dev aynalar kullanılarak, odak noktasında çok yüksek sıcaklıkta ısı elde edilir.</a:t>
            </a:r>
          </a:p>
          <a:p>
            <a:r>
              <a:rPr lang="tr-TR" b="1" dirty="0" smtClean="0">
                <a:solidFill>
                  <a:srgbClr val="FF0000"/>
                </a:solidFill>
              </a:rPr>
              <a:t>Vakum tüplü güneş enerjisi sistemleri: </a:t>
            </a:r>
            <a:r>
              <a:rPr lang="tr-TR" dirty="0" smtClean="0"/>
              <a:t>iç içe geçmiş 2 adet silindirik cam tüpün ısı yolu ile birbirine bağlanması ve bu işlem sırasında arasındaki havanın alınması ile üretilir.</a:t>
            </a:r>
          </a:p>
          <a:p>
            <a:r>
              <a:rPr lang="tr-TR" b="1" dirty="0" smtClean="0">
                <a:solidFill>
                  <a:srgbClr val="FF0000"/>
                </a:solidFill>
              </a:rPr>
              <a:t>Güneş Ocakları:</a:t>
            </a:r>
            <a:r>
              <a:rPr lang="tr-TR" dirty="0" smtClean="0"/>
              <a:t>Çanak şeklinde ya da kutu şeklinde Güneş ısısını toplayan yapılardır. Gelişmekte olan ülkelerde daha yaygın kullanılır.</a:t>
            </a:r>
          </a:p>
          <a:p>
            <a:r>
              <a:rPr lang="tr-TR" b="1" dirty="0" smtClean="0">
                <a:solidFill>
                  <a:srgbClr val="FF0000"/>
                </a:solidFill>
              </a:rPr>
              <a:t>Trombe duvarı:</a:t>
            </a:r>
            <a:r>
              <a:rPr lang="tr-TR" dirty="0" smtClean="0"/>
              <a:t>Güneş ışınları gün boyunca, duvarın altında ve üstünde yer alan hava geçiş boşluklarını uyararak, doğal çevirim ile termal kütleyi ısıtırlar. Gece ise trombe duvarı biriktirdiği enerjiyi ışıma yolu ile yayar.</a:t>
            </a:r>
          </a:p>
          <a:p>
            <a:r>
              <a:rPr lang="tr-TR" b="1" dirty="0" smtClean="0">
                <a:solidFill>
                  <a:srgbClr val="FF0000"/>
                </a:solidFill>
              </a:rPr>
              <a:t>Geçişli hava paneli:</a:t>
            </a:r>
            <a:r>
              <a:rPr lang="tr-TR" dirty="0" smtClean="0"/>
              <a:t>Termal </a:t>
            </a:r>
            <a:r>
              <a:rPr lang="tr-TR" dirty="0"/>
              <a:t>Güneş paneli gibi davranan, Güneş'e bakan delikli (perfore) bir duvardan oluşur. Panel, binanın havalandırma sistemine ön ısıtma uygular. Ucuz bir yöntemdir. %70’e kadar verime ulaşılabilir.</a:t>
            </a:r>
            <a:endParaRPr lang="tr-TR" dirty="0" smtClean="0"/>
          </a:p>
          <a:p>
            <a:endParaRPr lang="tr-TR" dirty="0"/>
          </a:p>
        </p:txBody>
      </p:sp>
    </p:spTree>
    <p:extLst>
      <p:ext uri="{BB962C8B-B14F-4D97-AF65-F5344CB8AC3E}">
        <p14:creationId xmlns:p14="http://schemas.microsoft.com/office/powerpoint/2010/main" val="14106708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211" y="3574660"/>
            <a:ext cx="3204148" cy="2213184"/>
          </a:xfrm>
        </p:spPr>
        <p:txBody>
          <a:bodyPr>
            <a:normAutofit fontScale="90000"/>
          </a:bodyPr>
          <a:lstStyle/>
          <a:p>
            <a:pPr algn="ctr"/>
            <a:r>
              <a:rPr lang="tr-TR" b="1" dirty="0" smtClean="0"/>
              <a:t>Şekil 2.1. </a:t>
            </a:r>
            <a:r>
              <a:rPr lang="tr-TR" b="1" dirty="0" smtClean="0">
                <a:solidFill>
                  <a:schemeClr val="bg1">
                    <a:lumMod val="50000"/>
                  </a:schemeClr>
                </a:solidFill>
              </a:rPr>
              <a:t>Yek-odaklı güneş </a:t>
            </a:r>
            <a:br>
              <a:rPr lang="tr-TR" b="1" dirty="0" smtClean="0">
                <a:solidFill>
                  <a:schemeClr val="bg1">
                    <a:lumMod val="50000"/>
                  </a:schemeClr>
                </a:solidFill>
              </a:rPr>
            </a:br>
            <a:r>
              <a:rPr lang="tr-TR" b="1" dirty="0" smtClean="0">
                <a:solidFill>
                  <a:schemeClr val="bg1">
                    <a:lumMod val="50000"/>
                  </a:schemeClr>
                </a:solidFill>
              </a:rPr>
              <a:t>enerji santrali</a:t>
            </a:r>
            <a:endParaRPr lang="tr-TR" b="1" dirty="0">
              <a:solidFill>
                <a:schemeClr val="bg1">
                  <a:lumMod val="50000"/>
                </a:schemeClr>
              </a:solidFill>
            </a:endParaRPr>
          </a:p>
        </p:txBody>
      </p:sp>
      <p:sp>
        <p:nvSpPr>
          <p:cNvPr id="3" name="Content Placeholder 2"/>
          <p:cNvSpPr>
            <a:spLocks noGrp="1"/>
          </p:cNvSpPr>
          <p:nvPr>
            <p:ph idx="1"/>
          </p:nvPr>
        </p:nvSpPr>
        <p:spPr>
          <a:xfrm>
            <a:off x="5292080" y="620688"/>
            <a:ext cx="2902234" cy="2088232"/>
          </a:xfrm>
        </p:spPr>
        <p:txBody>
          <a:bodyPr>
            <a:noAutofit/>
          </a:bodyPr>
          <a:lstStyle/>
          <a:p>
            <a:pPr marL="0" indent="0">
              <a:buNone/>
            </a:pPr>
            <a:r>
              <a:rPr lang="tr-TR" sz="4400" b="1" dirty="0" smtClean="0"/>
              <a:t>Şekil 2.2. </a:t>
            </a:r>
            <a:r>
              <a:rPr lang="tr-TR" sz="4400" dirty="0" err="1" smtClean="0">
                <a:solidFill>
                  <a:schemeClr val="bg1">
                    <a:lumMod val="50000"/>
                  </a:schemeClr>
                </a:solidFill>
              </a:rPr>
              <a:t>Trombe</a:t>
            </a:r>
            <a:r>
              <a:rPr lang="tr-TR" sz="4400" dirty="0" smtClean="0">
                <a:solidFill>
                  <a:schemeClr val="bg1">
                    <a:lumMod val="50000"/>
                  </a:schemeClr>
                </a:solidFill>
              </a:rPr>
              <a:t> duvarı</a:t>
            </a:r>
            <a:endParaRPr lang="tr-TR" sz="4400" dirty="0">
              <a:solidFill>
                <a:schemeClr val="bg1">
                  <a:lumMod val="50000"/>
                </a:schemeClr>
              </a:solidFill>
            </a:endParaRPr>
          </a:p>
        </p:txBody>
      </p:sp>
      <p:pic>
        <p:nvPicPr>
          <p:cNvPr id="1026" name="Picture 2" descr="İlgili resim"/>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2308" y="389745"/>
            <a:ext cx="3489903" cy="250557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rombe duvarı ile ilgili görsel sonucu"/>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43933" y="2895316"/>
            <a:ext cx="3571875"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47585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823" y="1534360"/>
            <a:ext cx="3856219" cy="4131922"/>
          </a:xfrm>
        </p:spPr>
        <p:txBody>
          <a:bodyPr>
            <a:normAutofit fontScale="90000"/>
          </a:bodyPr>
          <a:lstStyle/>
          <a:p>
            <a:pPr algn="ctr"/>
            <a:r>
              <a:rPr lang="tr-TR" b="1" dirty="0" smtClean="0"/>
              <a:t>Şekil 2.3. </a:t>
            </a:r>
            <a:r>
              <a:rPr lang="tr-TR" b="1" dirty="0" smtClean="0">
                <a:solidFill>
                  <a:schemeClr val="accent1">
                    <a:lumMod val="50000"/>
                  </a:schemeClr>
                </a:solidFill>
              </a:rPr>
              <a:t>DÜNYA YÜZEYİNE DÜŞEN TEORİK YILLIK ORTALAMA GÜNEŞ IŞIĞI MİKTARI</a:t>
            </a:r>
            <a:endParaRPr lang="tr-TR" b="1" dirty="0">
              <a:solidFill>
                <a:schemeClr val="accent1">
                  <a:lumMod val="50000"/>
                </a:schemeClr>
              </a:solidFill>
            </a:endParaRPr>
          </a:p>
        </p:txBody>
      </p:sp>
      <p:pic>
        <p:nvPicPr>
          <p:cNvPr id="2050" name="Picture 2" descr="Dosya:Insolation.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359201" y="0"/>
            <a:ext cx="4904899" cy="6970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79833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911" y="4616970"/>
            <a:ext cx="4216427" cy="1963712"/>
          </a:xfrm>
        </p:spPr>
        <p:txBody>
          <a:bodyPr>
            <a:normAutofit/>
          </a:bodyPr>
          <a:lstStyle/>
          <a:p>
            <a:r>
              <a:rPr lang="tr-TR" sz="2800" b="1" dirty="0" smtClean="0">
                <a:solidFill>
                  <a:schemeClr val="accent2">
                    <a:lumMod val="50000"/>
                  </a:schemeClr>
                </a:solidFill>
              </a:rPr>
              <a:t>Güneş panelleri boş araziler dışında otopark ve konut çatıları gibi yerlerde de kullanılabilir.</a:t>
            </a:r>
            <a:endParaRPr lang="tr-TR" sz="2800" b="1" dirty="0">
              <a:solidFill>
                <a:schemeClr val="accent2">
                  <a:lumMod val="50000"/>
                </a:schemeClr>
              </a:solidFill>
            </a:endParaRPr>
          </a:p>
        </p:txBody>
      </p:sp>
      <p:pic>
        <p:nvPicPr>
          <p:cNvPr id="3074" name="Picture 2" descr="http://solarenergysystemsllc.com/wp-content/uploads/2014/04/Solar-Energy-Systems-10kW-Rochester-IN.jp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4351338" cy="435133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www.gaebler.com/images/startbiz/Solar-Energy-Systems-and-Services-Retail-Busines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0" y="1875744"/>
            <a:ext cx="4590738" cy="4097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1646653"/>
      </p:ext>
    </p:extLst>
  </p:cSld>
  <p:clrMapOvr>
    <a:masterClrMapping/>
  </p:clrMapOvr>
</p:sld>
</file>

<file path=ppt/theme/theme1.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321</TotalTime>
  <Words>711</Words>
  <Application>Microsoft Office PowerPoint</Application>
  <PresentationFormat>Ekran Gösterisi (4:3)</PresentationFormat>
  <Paragraphs>137</Paragraphs>
  <Slides>31</Slides>
  <Notes>3</Notes>
  <HiddenSlides>0</HiddenSlides>
  <MMClips>0</MMClips>
  <ScaleCrop>false</ScaleCrop>
  <HeadingPairs>
    <vt:vector size="4" baseType="variant">
      <vt:variant>
        <vt:lpstr>Tema</vt:lpstr>
      </vt:variant>
      <vt:variant>
        <vt:i4>1</vt:i4>
      </vt:variant>
      <vt:variant>
        <vt:lpstr>Slayt Başlıkları</vt:lpstr>
      </vt:variant>
      <vt:variant>
        <vt:i4>31</vt:i4>
      </vt:variant>
    </vt:vector>
  </HeadingPairs>
  <TitlesOfParts>
    <vt:vector size="32" baseType="lpstr">
      <vt:lpstr>Ofis Teması</vt:lpstr>
      <vt:lpstr>YENİLENEBİLİR ENERJİ KAYNAKLARI VE ÇÖPTEN ENERJİ ÜRETİMİ</vt:lpstr>
      <vt:lpstr>ENERJİ KAYNAKLARI</vt:lpstr>
      <vt:lpstr>PowerPoint Sunusu</vt:lpstr>
      <vt:lpstr>PowerPoint Sunusu</vt:lpstr>
      <vt:lpstr>GÜNEŞ ENERJİSİ</vt:lpstr>
      <vt:lpstr>YAYGIN GÜNEŞ ENERJİSİ KULLANIMLARI</vt:lpstr>
      <vt:lpstr>Şekil 2.1. Yek-odaklı güneş  enerji santrali</vt:lpstr>
      <vt:lpstr>Şekil 2.3. DÜNYA YÜZEYİNE DÜŞEN TEORİK YILLIK ORTALAMA GÜNEŞ IŞIĞI MİKTARI</vt:lpstr>
      <vt:lpstr>Güneş panelleri boş araziler dışında otopark ve konut çatıları gibi yerlerde de kullanılabilir.</vt:lpstr>
      <vt:lpstr>RÜZGAR ENERJİSİ</vt:lpstr>
      <vt:lpstr>Rüzgar Enerjisinin Avantajları </vt:lpstr>
      <vt:lpstr>PowerPoint Sunusu</vt:lpstr>
      <vt:lpstr>HİDROLİK ENERJİ</vt:lpstr>
      <vt:lpstr>Türkiye’deki hidroelektrik santraller 26 ana akarsu havzasına dağılmış durumdadır. Bu havzalar içinde Fırat ve Dicle oldukça önemli bir yer tutmaktadır ve bu bölgede uygulanan Güneydoğu Anadolu Projesi (GAP) Türkiye’nin en büyük elektrik üretim, sulama ve bölgesel kalkınma çalışmasıdır. GAP tamamlandığında 22 baraj,19 HES’de toplam 7476 MW bir kurulu güçte 27 milyar kWh/yıl bir elektrik üretimi gerçekleştirilecektir. Ayrıca 1,82 milyon hektar tarım arazisi de sulama olanaklarına kavuşacaktır (GAP, 2013). </vt:lpstr>
      <vt:lpstr>PowerPoint Sunusu</vt:lpstr>
      <vt:lpstr>HİDROLİK ENERJİNİN AVANTAJLARI VE DEZAVANTAJLARI</vt:lpstr>
      <vt:lpstr>JEOTERMAL ENERJİ:</vt:lpstr>
      <vt:lpstr>PowerPoint Sunusu</vt:lpstr>
      <vt:lpstr>HİDROJEN ENERJİSİ:</vt:lpstr>
      <vt:lpstr>BİYOGAZ</vt:lpstr>
      <vt:lpstr>PowerPoint Sunusu</vt:lpstr>
      <vt:lpstr>TÜİK verilerine göre;</vt:lpstr>
      <vt:lpstr>Türkiye’de kişi başına düşen günlük atık üretiminde Muğla 2.12 kilogram ile birinci sıradayken Hakkari 0.46 kilogram ile son sırada bulunuyor. </vt:lpstr>
      <vt:lpstr> Şekil 4. Ankara katı atık tesisi </vt:lpstr>
      <vt:lpstr>Topraksız tarım uygulamalarıyla salkım domates üretiminin yanısıra, gıdadan kozmetiğe kadar çok geniş kullanım alanına sahip olduğu düşünülen yosun üretimi de gerçekleştiriliyor.</vt:lpstr>
      <vt:lpstr>PowerPoint Sunusu</vt:lpstr>
      <vt:lpstr>PowerPoint Sunusu</vt:lpstr>
      <vt:lpstr>PowerPoint Sunusu</vt:lpstr>
      <vt:lpstr>DALGA ENERJİSİ</vt:lpstr>
      <vt:lpstr>PowerPoint Sunusu</vt:lpstr>
      <vt:lpstr>Şekil 5. Dalga enerjisi için mevcut sistemler ve işlemler</vt:lpstr>
    </vt:vector>
  </TitlesOfParts>
  <Company>By NeC ® 2010 | Katilimsiz.Com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birza</dc:creator>
  <cp:lastModifiedBy>Windows Kullanıcısı</cp:lastModifiedBy>
  <cp:revision>28</cp:revision>
  <dcterms:created xsi:type="dcterms:W3CDTF">2017-04-19T18:04:52Z</dcterms:created>
  <dcterms:modified xsi:type="dcterms:W3CDTF">2020-08-19T20:08:16Z</dcterms:modified>
</cp:coreProperties>
</file>

<file path=docProps/thumbnail.jpeg>
</file>